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handoutMasterIdLst>
    <p:handoutMasterId r:id="rId13"/>
  </p:handoutMasterIdLst>
  <p:sldIdLst>
    <p:sldId id="256" r:id="rId2"/>
    <p:sldId id="295" r:id="rId3"/>
    <p:sldId id="299" r:id="rId4"/>
    <p:sldId id="306" r:id="rId5"/>
    <p:sldId id="307" r:id="rId6"/>
    <p:sldId id="305" r:id="rId7"/>
    <p:sldId id="308" r:id="rId8"/>
    <p:sldId id="302" r:id="rId9"/>
    <p:sldId id="298" r:id="rId10"/>
    <p:sldId id="282"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71717"/>
    <a:srgbClr val="ABFF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14" autoAdjust="0"/>
    <p:restoredTop sz="94016" autoAdjust="0"/>
  </p:normalViewPr>
  <p:slideViewPr>
    <p:cSldViewPr snapToGrid="0">
      <p:cViewPr varScale="1">
        <p:scale>
          <a:sx n="124" d="100"/>
          <a:sy n="124" d="100"/>
        </p:scale>
        <p:origin x="126" y="762"/>
      </p:cViewPr>
      <p:guideLst/>
    </p:cSldViewPr>
  </p:slideViewPr>
  <p:notesTextViewPr>
    <p:cViewPr>
      <p:scale>
        <a:sx n="1" d="1"/>
        <a:sy n="1" d="1"/>
      </p:scale>
      <p:origin x="0" y="0"/>
    </p:cViewPr>
  </p:notesTextViewPr>
  <p:notesViewPr>
    <p:cSldViewPr snapToGrid="0">
      <p:cViewPr varScale="1">
        <p:scale>
          <a:sx n="63" d="100"/>
          <a:sy n="63" d="100"/>
        </p:scale>
        <p:origin x="2909" y="53"/>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F249430-A8F1-4E93-BA99-9F01AAE9329A}" type="doc">
      <dgm:prSet loTypeId="urn:microsoft.com/office/officeart/2005/8/layout/default" loCatId="list" qsTypeId="urn:microsoft.com/office/officeart/2005/8/quickstyle/simple1" qsCatId="simple" csTypeId="urn:microsoft.com/office/officeart/2005/8/colors/accent0_1" csCatId="mainScheme" phldr="1"/>
      <dgm:spPr/>
      <dgm:t>
        <a:bodyPr/>
        <a:lstStyle/>
        <a:p>
          <a:endParaRPr lang="sl-SI"/>
        </a:p>
      </dgm:t>
    </dgm:pt>
    <dgm:pt modelId="{04CDFBE4-2B9C-402B-ADBB-71CE996173E5}">
      <dgm:prSet phldrT="[besedilo]" custT="1"/>
      <dgm:spPr/>
      <dgm:t>
        <a:bodyPr/>
        <a:lstStyle/>
        <a:p>
          <a:pPr marL="0" marR="0" lvl="0" indent="0" defTabSz="914400" eaLnBrk="1" fontAlgn="auto" latinLnBrk="0" hangingPunct="1">
            <a:lnSpc>
              <a:spcPct val="100000"/>
            </a:lnSpc>
            <a:spcBef>
              <a:spcPts val="0"/>
            </a:spcBef>
            <a:spcAft>
              <a:spcPts val="0"/>
            </a:spcAft>
            <a:buClrTx/>
            <a:buSzTx/>
            <a:buFontTx/>
            <a:buNone/>
            <a:tabLst/>
            <a:defRPr/>
          </a:pPr>
          <a:endParaRPr lang="sl-SI" sz="1800" b="1" noProof="0" smtClean="0"/>
        </a:p>
        <a:p>
          <a:pPr marL="0" marR="0" lvl="0" indent="0" defTabSz="914400" eaLnBrk="1" fontAlgn="auto" latinLnBrk="0" hangingPunct="1">
            <a:lnSpc>
              <a:spcPct val="100000"/>
            </a:lnSpc>
            <a:spcBef>
              <a:spcPts val="0"/>
            </a:spcBef>
            <a:spcAft>
              <a:spcPts val="0"/>
            </a:spcAft>
            <a:buClrTx/>
            <a:buSzTx/>
            <a:buFontTx/>
            <a:buNone/>
            <a:tabLst/>
            <a:defRPr/>
          </a:pPr>
          <a:r>
            <a:rPr lang="sl-SI" sz="1800" b="1" noProof="0" smtClean="0"/>
            <a:t>1. Čustvene in psihične posledice</a:t>
          </a:r>
        </a:p>
        <a:p>
          <a:r>
            <a:rPr lang="sl-SI" sz="1400" noProof="0" smtClean="0"/>
            <a:t>Žalost, zaskrbljenost, nočne more </a:t>
          </a:r>
        </a:p>
        <a:p>
          <a:r>
            <a:rPr lang="sl-SI" sz="1400" noProof="0" smtClean="0"/>
            <a:t>Nizka samopodoba in občutek manjvrednosti</a:t>
          </a:r>
        </a:p>
        <a:p>
          <a:r>
            <a:rPr lang="sl-SI" sz="1400" noProof="0" smtClean="0"/>
            <a:t>Depresija; tesnobnost/anksioznost </a:t>
          </a:r>
        </a:p>
        <a:p>
          <a:r>
            <a:rPr lang="sl-SI" sz="1400" noProof="0" smtClean="0"/>
            <a:t>Socialna tesnoba (strah pred drugimi otroci)</a:t>
          </a:r>
        </a:p>
        <a:p>
          <a:r>
            <a:rPr lang="sl-SI" sz="1400" noProof="0" smtClean="0"/>
            <a:t>Občutek osamljenosti – socialna bolečina</a:t>
          </a:r>
        </a:p>
        <a:p>
          <a:r>
            <a:rPr lang="sl-SI" sz="1400" noProof="0" smtClean="0"/>
            <a:t>Povečano tveganje za samopoškodovanje</a:t>
          </a:r>
        </a:p>
        <a:p>
          <a:r>
            <a:rPr lang="sl-SI" sz="1400" noProof="0" smtClean="0"/>
            <a:t>Negativne misli</a:t>
          </a:r>
        </a:p>
        <a:p>
          <a:r>
            <a:rPr lang="sl-SI" sz="1400" noProof="0" smtClean="0"/>
            <a:t>Samomorilne misli</a:t>
          </a:r>
        </a:p>
        <a:p>
          <a:pPr lvl="0" defTabSz="2000250">
            <a:lnSpc>
              <a:spcPct val="90000"/>
            </a:lnSpc>
            <a:spcBef>
              <a:spcPct val="0"/>
            </a:spcBef>
            <a:spcAft>
              <a:spcPct val="35000"/>
            </a:spcAft>
          </a:pPr>
          <a:endParaRPr lang="sl-SI" sz="1400" noProof="0" dirty="0"/>
        </a:p>
      </dgm:t>
    </dgm:pt>
    <dgm:pt modelId="{E19D6E22-AB8B-46C4-B394-D86BFBF502E0}" type="parTrans" cxnId="{CC73B6AA-C9F6-4B02-9B2D-38FDC157E96E}">
      <dgm:prSet/>
      <dgm:spPr/>
      <dgm:t>
        <a:bodyPr/>
        <a:lstStyle/>
        <a:p>
          <a:endParaRPr lang="sl-SI" noProof="0" dirty="0"/>
        </a:p>
      </dgm:t>
    </dgm:pt>
    <dgm:pt modelId="{F8339E06-EE67-4EAB-B26E-B5E61D9D65DB}" type="sibTrans" cxnId="{CC73B6AA-C9F6-4B02-9B2D-38FDC157E96E}">
      <dgm:prSet/>
      <dgm:spPr/>
      <dgm:t>
        <a:bodyPr/>
        <a:lstStyle/>
        <a:p>
          <a:endParaRPr lang="sl-SI" noProof="0" dirty="0"/>
        </a:p>
      </dgm:t>
    </dgm:pt>
    <dgm:pt modelId="{077FFE81-DF96-47AF-A7C5-F0EED5693AC9}">
      <dgm:prSet phldrT="[besedilo]" custT="1"/>
      <dgm:spPr/>
      <dgm:t>
        <a:bodyPr/>
        <a:lstStyle/>
        <a:p>
          <a:r>
            <a:rPr lang="sl-SI" sz="1800" b="1" noProof="0" smtClean="0"/>
            <a:t>2. Vedenjske posledice</a:t>
          </a:r>
        </a:p>
        <a:p>
          <a:r>
            <a:rPr lang="sl-SI" sz="1300" noProof="0" smtClean="0"/>
            <a:t>Umik iz socialnih stikov</a:t>
          </a:r>
        </a:p>
        <a:p>
          <a:r>
            <a:rPr lang="sl-SI" sz="1300" noProof="0" smtClean="0"/>
            <a:t>Apatičnost, razdražljivost, nezadovoljstvo</a:t>
          </a:r>
        </a:p>
        <a:p>
          <a:r>
            <a:rPr lang="sl-SI" sz="1300" noProof="0" smtClean="0"/>
            <a:t>Agresivno vedenje (otrok lahko postane nasilnež)</a:t>
          </a:r>
        </a:p>
        <a:p>
          <a:r>
            <a:rPr lang="sl-SI" sz="1300" noProof="0" smtClean="0"/>
            <a:t>Zmanjšana motivacija za šolo in aktivnosti (otok ne želi v šolo)</a:t>
          </a:r>
        </a:p>
        <a:p>
          <a:r>
            <a:rPr lang="sl-SI" sz="1300" noProof="0" smtClean="0"/>
            <a:t>Tveganje za zlorabo substanc (alkohol, droge) </a:t>
          </a:r>
        </a:p>
        <a:p>
          <a:r>
            <a:rPr lang="sl-SI" sz="1300" smtClean="0"/>
            <a:t>Nervoza in/ali prestrašenost ob uporabi telefona, zlasti ob prejemu sporočil</a:t>
          </a:r>
        </a:p>
        <a:p>
          <a:r>
            <a:rPr lang="sl-SI" sz="1300" smtClean="0"/>
            <a:t>Slabo razpoloženje po uporabi telefona/računalnika</a:t>
          </a:r>
        </a:p>
        <a:p>
          <a:r>
            <a:rPr lang="sl-SI" sz="1300" smtClean="0"/>
            <a:t>Skrivanje telefona oz vsebin pred vami</a:t>
          </a:r>
          <a:endParaRPr lang="sl-SI" sz="1300" noProof="0" dirty="0"/>
        </a:p>
      </dgm:t>
    </dgm:pt>
    <dgm:pt modelId="{15C72E58-F370-45DD-9265-A0D61A21A261}" type="parTrans" cxnId="{087AA225-C36C-4BCF-BFDA-4BAF6B1A64E0}">
      <dgm:prSet/>
      <dgm:spPr/>
      <dgm:t>
        <a:bodyPr/>
        <a:lstStyle/>
        <a:p>
          <a:endParaRPr lang="sl-SI" noProof="0" dirty="0"/>
        </a:p>
      </dgm:t>
    </dgm:pt>
    <dgm:pt modelId="{881980E3-3323-4312-8771-D310BE5C4649}" type="sibTrans" cxnId="{087AA225-C36C-4BCF-BFDA-4BAF6B1A64E0}">
      <dgm:prSet/>
      <dgm:spPr/>
      <dgm:t>
        <a:bodyPr/>
        <a:lstStyle/>
        <a:p>
          <a:endParaRPr lang="sl-SI" noProof="0" dirty="0"/>
        </a:p>
      </dgm:t>
    </dgm:pt>
    <dgm:pt modelId="{600AFBE1-88A5-450D-A0F5-9DB493F963AA}">
      <dgm:prSet phldrT="[besedilo]" custT="1"/>
      <dgm:spPr/>
      <dgm:t>
        <a:bodyPr/>
        <a:lstStyle/>
        <a:p>
          <a:r>
            <a:rPr lang="sl-SI" sz="1800" b="1" noProof="0" smtClean="0"/>
            <a:t>3. Akademske/učne posledice</a:t>
          </a:r>
        </a:p>
        <a:p>
          <a:r>
            <a:rPr lang="sl-SI" sz="1400" noProof="0" smtClean="0"/>
            <a:t>Slabši učni uspeh</a:t>
          </a:r>
        </a:p>
        <a:p>
          <a:r>
            <a:rPr lang="sl-SI" sz="1400" noProof="0" smtClean="0"/>
            <a:t>Pogostejše izostajanje od pouka</a:t>
          </a:r>
        </a:p>
        <a:p>
          <a:r>
            <a:rPr lang="sl-SI" sz="1400" noProof="0" smtClean="0"/>
            <a:t>Težave s koncentracijo in učenjem</a:t>
          </a:r>
          <a:endParaRPr lang="sl-SI" sz="1400" noProof="0" dirty="0"/>
        </a:p>
      </dgm:t>
    </dgm:pt>
    <dgm:pt modelId="{DD7B4A3E-99A4-4DB5-8C69-52A211E3614C}" type="parTrans" cxnId="{701E4170-7A0B-41AF-B5D1-81FA53923BEE}">
      <dgm:prSet/>
      <dgm:spPr/>
      <dgm:t>
        <a:bodyPr/>
        <a:lstStyle/>
        <a:p>
          <a:endParaRPr lang="sl-SI" noProof="0" dirty="0"/>
        </a:p>
      </dgm:t>
    </dgm:pt>
    <dgm:pt modelId="{C9DC96A5-D24F-45C2-917B-551846196232}" type="sibTrans" cxnId="{701E4170-7A0B-41AF-B5D1-81FA53923BEE}">
      <dgm:prSet/>
      <dgm:spPr/>
      <dgm:t>
        <a:bodyPr/>
        <a:lstStyle/>
        <a:p>
          <a:endParaRPr lang="sl-SI" noProof="0" dirty="0"/>
        </a:p>
      </dgm:t>
    </dgm:pt>
    <dgm:pt modelId="{E95B3921-5192-42D4-8764-6CA9260475FD}">
      <dgm:prSet phldrT="[besedilo]" custT="1"/>
      <dgm:spPr/>
      <dgm:t>
        <a:bodyPr/>
        <a:lstStyle/>
        <a:p>
          <a:r>
            <a:rPr lang="sl-SI" sz="1800" b="1" noProof="0" smtClean="0"/>
            <a:t>4. Telesne posledice</a:t>
          </a:r>
        </a:p>
        <a:p>
          <a:r>
            <a:rPr lang="sl-SI" sz="1400" b="0" noProof="0" smtClean="0"/>
            <a:t>Poškodbe zaradi fizičnega nasilja (modrice, zlomi, praske)</a:t>
          </a:r>
        </a:p>
        <a:p>
          <a:r>
            <a:rPr lang="sl-SI" sz="1400" b="0" noProof="0" smtClean="0"/>
            <a:t>Glavoboli, bolečine v trebuhu, kronične bolečine, ki so pogosto psihosomatskega izvora</a:t>
          </a:r>
        </a:p>
        <a:p>
          <a:r>
            <a:rPr lang="sl-SI" sz="1400" b="0" noProof="0" smtClean="0"/>
            <a:t>Motnje spanja (nespečnost, nočne more, močenje postelje)</a:t>
          </a:r>
        </a:p>
        <a:p>
          <a:r>
            <a:rPr lang="sl-SI" sz="1400" b="0" noProof="0" smtClean="0"/>
            <a:t>Spremembe apetita (prenajedanje ali izguba apetita)</a:t>
          </a:r>
          <a:endParaRPr lang="sl-SI" sz="1400" b="0" noProof="0" dirty="0"/>
        </a:p>
      </dgm:t>
    </dgm:pt>
    <dgm:pt modelId="{450C2BB3-C4B5-4293-A232-78E68D16D2A6}" type="parTrans" cxnId="{5ECF0188-5854-4F1C-8392-FD3B374E4BFA}">
      <dgm:prSet/>
      <dgm:spPr/>
      <dgm:t>
        <a:bodyPr/>
        <a:lstStyle/>
        <a:p>
          <a:endParaRPr lang="sl-SI" noProof="0" dirty="0"/>
        </a:p>
      </dgm:t>
    </dgm:pt>
    <dgm:pt modelId="{AC954B73-460D-4616-A860-C61F4329C60D}" type="sibTrans" cxnId="{5ECF0188-5854-4F1C-8392-FD3B374E4BFA}">
      <dgm:prSet/>
      <dgm:spPr/>
      <dgm:t>
        <a:bodyPr/>
        <a:lstStyle/>
        <a:p>
          <a:endParaRPr lang="sl-SI" noProof="0" dirty="0"/>
        </a:p>
      </dgm:t>
    </dgm:pt>
    <dgm:pt modelId="{A4704CDE-2217-4535-9319-623DBE952E54}">
      <dgm:prSet phldrT="[besedilo]" custT="1"/>
      <dgm:spPr/>
      <dgm:t>
        <a:bodyPr/>
        <a:lstStyle/>
        <a:p>
          <a:r>
            <a:rPr lang="sl-SI" sz="1800" b="1" noProof="0" smtClean="0"/>
            <a:t>5. Dolgoročne posledice</a:t>
          </a:r>
        </a:p>
        <a:p>
          <a:r>
            <a:rPr lang="sl-SI" sz="1400" noProof="0" smtClean="0"/>
            <a:t>Trajne težave z zaupanjem in odnosi</a:t>
          </a:r>
        </a:p>
        <a:p>
          <a:r>
            <a:rPr lang="sl-SI" sz="1400" noProof="0" smtClean="0"/>
            <a:t>Povečano tveganje za duševne težave v odraslosti</a:t>
          </a:r>
        </a:p>
        <a:p>
          <a:r>
            <a:rPr lang="sl-SI" sz="1400" noProof="0" smtClean="0"/>
            <a:t>Težave pri vključevanju v delovno okolje</a:t>
          </a:r>
        </a:p>
        <a:p>
          <a:r>
            <a:rPr lang="sl-SI" sz="1400" noProof="0" smtClean="0"/>
            <a:t>Večja možnost za odklonsko vedenje</a:t>
          </a:r>
        </a:p>
        <a:p>
          <a:r>
            <a:rPr lang="sl-SI" sz="1400" noProof="0" smtClean="0"/>
            <a:t>Spremenjen pogled na svet</a:t>
          </a:r>
          <a:endParaRPr lang="sl-SI" sz="1400" noProof="0" dirty="0"/>
        </a:p>
      </dgm:t>
    </dgm:pt>
    <dgm:pt modelId="{42EF8510-D6C1-487A-B179-71A2927C062E}" type="parTrans" cxnId="{B0B3919F-124F-4D31-9A31-05144B4604B6}">
      <dgm:prSet/>
      <dgm:spPr/>
      <dgm:t>
        <a:bodyPr/>
        <a:lstStyle/>
        <a:p>
          <a:endParaRPr lang="sl-SI" noProof="0" dirty="0"/>
        </a:p>
      </dgm:t>
    </dgm:pt>
    <dgm:pt modelId="{FE695957-6B24-4950-8679-3848DF85A832}" type="sibTrans" cxnId="{B0B3919F-124F-4D31-9A31-05144B4604B6}">
      <dgm:prSet/>
      <dgm:spPr/>
      <dgm:t>
        <a:bodyPr/>
        <a:lstStyle/>
        <a:p>
          <a:endParaRPr lang="sl-SI" noProof="0" dirty="0"/>
        </a:p>
      </dgm:t>
    </dgm:pt>
    <dgm:pt modelId="{01009229-0282-4729-B7A9-68C1ED30CDFD}" type="pres">
      <dgm:prSet presAssocID="{1F249430-A8F1-4E93-BA99-9F01AAE9329A}" presName="diagram" presStyleCnt="0">
        <dgm:presLayoutVars>
          <dgm:dir/>
          <dgm:resizeHandles val="exact"/>
        </dgm:presLayoutVars>
      </dgm:prSet>
      <dgm:spPr/>
      <dgm:t>
        <a:bodyPr/>
        <a:lstStyle/>
        <a:p>
          <a:endParaRPr lang="sl-SI"/>
        </a:p>
      </dgm:t>
    </dgm:pt>
    <dgm:pt modelId="{9D54E0DF-EE34-43E8-851E-35EB927504BF}" type="pres">
      <dgm:prSet presAssocID="{04CDFBE4-2B9C-402B-ADBB-71CE996173E5}" presName="node" presStyleLbl="node1" presStyleIdx="0" presStyleCnt="5" custScaleX="139376" custScaleY="125273" custLinFactNeighborX="-501" custLinFactNeighborY="-4158">
        <dgm:presLayoutVars>
          <dgm:bulletEnabled val="1"/>
        </dgm:presLayoutVars>
      </dgm:prSet>
      <dgm:spPr/>
      <dgm:t>
        <a:bodyPr/>
        <a:lstStyle/>
        <a:p>
          <a:endParaRPr lang="sl-SI"/>
        </a:p>
      </dgm:t>
    </dgm:pt>
    <dgm:pt modelId="{B5BEC37E-5E84-44F9-940D-1ADB73BFEDC2}" type="pres">
      <dgm:prSet presAssocID="{F8339E06-EE67-4EAB-B26E-B5E61D9D65DB}" presName="sibTrans" presStyleCnt="0"/>
      <dgm:spPr/>
      <dgm:t>
        <a:bodyPr/>
        <a:lstStyle/>
        <a:p>
          <a:endParaRPr lang="sl-SI"/>
        </a:p>
      </dgm:t>
    </dgm:pt>
    <dgm:pt modelId="{97798830-95D2-4661-A459-045FDED6DB41}" type="pres">
      <dgm:prSet presAssocID="{077FFE81-DF96-47AF-A7C5-F0EED5693AC9}" presName="node" presStyleLbl="node1" presStyleIdx="1" presStyleCnt="5" custScaleX="168707" custScaleY="129581" custLinFactNeighborX="0" custLinFactNeighborY="-7570">
        <dgm:presLayoutVars>
          <dgm:bulletEnabled val="1"/>
        </dgm:presLayoutVars>
      </dgm:prSet>
      <dgm:spPr/>
      <dgm:t>
        <a:bodyPr/>
        <a:lstStyle/>
        <a:p>
          <a:endParaRPr lang="sl-SI"/>
        </a:p>
      </dgm:t>
    </dgm:pt>
    <dgm:pt modelId="{E78D2413-DAA8-4CB5-A7C1-8C2D0F46D00F}" type="pres">
      <dgm:prSet presAssocID="{881980E3-3323-4312-8771-D310BE5C4649}" presName="sibTrans" presStyleCnt="0"/>
      <dgm:spPr/>
      <dgm:t>
        <a:bodyPr/>
        <a:lstStyle/>
        <a:p>
          <a:endParaRPr lang="sl-SI"/>
        </a:p>
      </dgm:t>
    </dgm:pt>
    <dgm:pt modelId="{3A4047FF-D3F2-4771-977C-2A2400A379F9}" type="pres">
      <dgm:prSet presAssocID="{600AFBE1-88A5-450D-A0F5-9DB493F963AA}" presName="node" presStyleLbl="node1" presStyleIdx="2" presStyleCnt="5" custScaleY="113115" custLinFactNeighborY="-6141">
        <dgm:presLayoutVars>
          <dgm:bulletEnabled val="1"/>
        </dgm:presLayoutVars>
      </dgm:prSet>
      <dgm:spPr/>
      <dgm:t>
        <a:bodyPr/>
        <a:lstStyle/>
        <a:p>
          <a:endParaRPr lang="sl-SI"/>
        </a:p>
      </dgm:t>
    </dgm:pt>
    <dgm:pt modelId="{C67B3E54-3A80-4FC3-9C69-E32D4F7B6C56}" type="pres">
      <dgm:prSet presAssocID="{C9DC96A5-D24F-45C2-917B-551846196232}" presName="sibTrans" presStyleCnt="0"/>
      <dgm:spPr/>
      <dgm:t>
        <a:bodyPr/>
        <a:lstStyle/>
        <a:p>
          <a:endParaRPr lang="sl-SI"/>
        </a:p>
      </dgm:t>
    </dgm:pt>
    <dgm:pt modelId="{E21831E3-94C0-454D-BE37-6D16F9EA6582}" type="pres">
      <dgm:prSet presAssocID="{E95B3921-5192-42D4-8764-6CA9260475FD}" presName="node" presStyleLbl="node1" presStyleIdx="3" presStyleCnt="5" custScaleY="128410" custLinFactNeighborX="706" custLinFactNeighborY="-8870">
        <dgm:presLayoutVars>
          <dgm:bulletEnabled val="1"/>
        </dgm:presLayoutVars>
      </dgm:prSet>
      <dgm:spPr/>
      <dgm:t>
        <a:bodyPr/>
        <a:lstStyle/>
        <a:p>
          <a:endParaRPr lang="sl-SI"/>
        </a:p>
      </dgm:t>
    </dgm:pt>
    <dgm:pt modelId="{499035B7-ABD2-4166-BE6B-F1FC0DD4C30B}" type="pres">
      <dgm:prSet presAssocID="{AC954B73-460D-4616-A860-C61F4329C60D}" presName="sibTrans" presStyleCnt="0"/>
      <dgm:spPr/>
      <dgm:t>
        <a:bodyPr/>
        <a:lstStyle/>
        <a:p>
          <a:endParaRPr lang="sl-SI"/>
        </a:p>
      </dgm:t>
    </dgm:pt>
    <dgm:pt modelId="{6AF36625-1600-4947-A259-F0C5249D2848}" type="pres">
      <dgm:prSet presAssocID="{A4704CDE-2217-4535-9319-623DBE952E54}" presName="node" presStyleLbl="node1" presStyleIdx="4" presStyleCnt="5" custScaleY="107683" custLinFactNeighborX="1413" custLinFactNeighborY="-7847">
        <dgm:presLayoutVars>
          <dgm:bulletEnabled val="1"/>
        </dgm:presLayoutVars>
      </dgm:prSet>
      <dgm:spPr/>
      <dgm:t>
        <a:bodyPr/>
        <a:lstStyle/>
        <a:p>
          <a:endParaRPr lang="sl-SI"/>
        </a:p>
      </dgm:t>
    </dgm:pt>
  </dgm:ptLst>
  <dgm:cxnLst>
    <dgm:cxn modelId="{461FA272-B1B5-4622-ABCF-939F98977B37}" type="presOf" srcId="{1F249430-A8F1-4E93-BA99-9F01AAE9329A}" destId="{01009229-0282-4729-B7A9-68C1ED30CDFD}" srcOrd="0" destOrd="0" presId="urn:microsoft.com/office/officeart/2005/8/layout/default"/>
    <dgm:cxn modelId="{087AA225-C36C-4BCF-BFDA-4BAF6B1A64E0}" srcId="{1F249430-A8F1-4E93-BA99-9F01AAE9329A}" destId="{077FFE81-DF96-47AF-A7C5-F0EED5693AC9}" srcOrd="1" destOrd="0" parTransId="{15C72E58-F370-45DD-9265-A0D61A21A261}" sibTransId="{881980E3-3323-4312-8771-D310BE5C4649}"/>
    <dgm:cxn modelId="{B0B3919F-124F-4D31-9A31-05144B4604B6}" srcId="{1F249430-A8F1-4E93-BA99-9F01AAE9329A}" destId="{A4704CDE-2217-4535-9319-623DBE952E54}" srcOrd="4" destOrd="0" parTransId="{42EF8510-D6C1-487A-B179-71A2927C062E}" sibTransId="{FE695957-6B24-4950-8679-3848DF85A832}"/>
    <dgm:cxn modelId="{B2369343-0F4E-478C-9FB2-5A275024C5CB}" type="presOf" srcId="{600AFBE1-88A5-450D-A0F5-9DB493F963AA}" destId="{3A4047FF-D3F2-4771-977C-2A2400A379F9}" srcOrd="0" destOrd="0" presId="urn:microsoft.com/office/officeart/2005/8/layout/default"/>
    <dgm:cxn modelId="{CC73B6AA-C9F6-4B02-9B2D-38FDC157E96E}" srcId="{1F249430-A8F1-4E93-BA99-9F01AAE9329A}" destId="{04CDFBE4-2B9C-402B-ADBB-71CE996173E5}" srcOrd="0" destOrd="0" parTransId="{E19D6E22-AB8B-46C4-B394-D86BFBF502E0}" sibTransId="{F8339E06-EE67-4EAB-B26E-B5E61D9D65DB}"/>
    <dgm:cxn modelId="{EB425D0D-2BC0-4FC5-8B18-81EC3F15688F}" type="presOf" srcId="{A4704CDE-2217-4535-9319-623DBE952E54}" destId="{6AF36625-1600-4947-A259-F0C5249D2848}" srcOrd="0" destOrd="0" presId="urn:microsoft.com/office/officeart/2005/8/layout/default"/>
    <dgm:cxn modelId="{E6F9977E-1FAF-42A1-91D1-68B27BC2F871}" type="presOf" srcId="{077FFE81-DF96-47AF-A7C5-F0EED5693AC9}" destId="{97798830-95D2-4661-A459-045FDED6DB41}" srcOrd="0" destOrd="0" presId="urn:microsoft.com/office/officeart/2005/8/layout/default"/>
    <dgm:cxn modelId="{8B7AADD9-A5BE-4B3E-A5C3-A95161CF10BE}" type="presOf" srcId="{E95B3921-5192-42D4-8764-6CA9260475FD}" destId="{E21831E3-94C0-454D-BE37-6D16F9EA6582}" srcOrd="0" destOrd="0" presId="urn:microsoft.com/office/officeart/2005/8/layout/default"/>
    <dgm:cxn modelId="{59C372AB-A9BB-461E-BE68-EEE9636ADA4D}" type="presOf" srcId="{04CDFBE4-2B9C-402B-ADBB-71CE996173E5}" destId="{9D54E0DF-EE34-43E8-851E-35EB927504BF}" srcOrd="0" destOrd="0" presId="urn:microsoft.com/office/officeart/2005/8/layout/default"/>
    <dgm:cxn modelId="{701E4170-7A0B-41AF-B5D1-81FA53923BEE}" srcId="{1F249430-A8F1-4E93-BA99-9F01AAE9329A}" destId="{600AFBE1-88A5-450D-A0F5-9DB493F963AA}" srcOrd="2" destOrd="0" parTransId="{DD7B4A3E-99A4-4DB5-8C69-52A211E3614C}" sibTransId="{C9DC96A5-D24F-45C2-917B-551846196232}"/>
    <dgm:cxn modelId="{5ECF0188-5854-4F1C-8392-FD3B374E4BFA}" srcId="{1F249430-A8F1-4E93-BA99-9F01AAE9329A}" destId="{E95B3921-5192-42D4-8764-6CA9260475FD}" srcOrd="3" destOrd="0" parTransId="{450C2BB3-C4B5-4293-A232-78E68D16D2A6}" sibTransId="{AC954B73-460D-4616-A860-C61F4329C60D}"/>
    <dgm:cxn modelId="{AD4761C1-5490-4024-AA1B-2009E104DC6D}" type="presParOf" srcId="{01009229-0282-4729-B7A9-68C1ED30CDFD}" destId="{9D54E0DF-EE34-43E8-851E-35EB927504BF}" srcOrd="0" destOrd="0" presId="urn:microsoft.com/office/officeart/2005/8/layout/default"/>
    <dgm:cxn modelId="{59837E7F-0E02-4D4C-8AC6-CAD0056A19A1}" type="presParOf" srcId="{01009229-0282-4729-B7A9-68C1ED30CDFD}" destId="{B5BEC37E-5E84-44F9-940D-1ADB73BFEDC2}" srcOrd="1" destOrd="0" presId="urn:microsoft.com/office/officeart/2005/8/layout/default"/>
    <dgm:cxn modelId="{9FD610D9-B42D-4403-8BBC-1F0E1EBCBEF5}" type="presParOf" srcId="{01009229-0282-4729-B7A9-68C1ED30CDFD}" destId="{97798830-95D2-4661-A459-045FDED6DB41}" srcOrd="2" destOrd="0" presId="urn:microsoft.com/office/officeart/2005/8/layout/default"/>
    <dgm:cxn modelId="{375763FE-5914-4B49-8A9E-8DC9F67EF715}" type="presParOf" srcId="{01009229-0282-4729-B7A9-68C1ED30CDFD}" destId="{E78D2413-DAA8-4CB5-A7C1-8C2D0F46D00F}" srcOrd="3" destOrd="0" presId="urn:microsoft.com/office/officeart/2005/8/layout/default"/>
    <dgm:cxn modelId="{8D76550A-748C-4664-BBD4-EA8E31A42687}" type="presParOf" srcId="{01009229-0282-4729-B7A9-68C1ED30CDFD}" destId="{3A4047FF-D3F2-4771-977C-2A2400A379F9}" srcOrd="4" destOrd="0" presId="urn:microsoft.com/office/officeart/2005/8/layout/default"/>
    <dgm:cxn modelId="{7FBEAF31-944B-44B0-84C8-87C17F9688D9}" type="presParOf" srcId="{01009229-0282-4729-B7A9-68C1ED30CDFD}" destId="{C67B3E54-3A80-4FC3-9C69-E32D4F7B6C56}" srcOrd="5" destOrd="0" presId="urn:microsoft.com/office/officeart/2005/8/layout/default"/>
    <dgm:cxn modelId="{49000F4B-9CC7-45F9-8BB7-E0871931CBEE}" type="presParOf" srcId="{01009229-0282-4729-B7A9-68C1ED30CDFD}" destId="{E21831E3-94C0-454D-BE37-6D16F9EA6582}" srcOrd="6" destOrd="0" presId="urn:microsoft.com/office/officeart/2005/8/layout/default"/>
    <dgm:cxn modelId="{ACB2935E-4FD0-4530-B248-071297386E6F}" type="presParOf" srcId="{01009229-0282-4729-B7A9-68C1ED30CDFD}" destId="{499035B7-ABD2-4166-BE6B-F1FC0DD4C30B}" srcOrd="7" destOrd="0" presId="urn:microsoft.com/office/officeart/2005/8/layout/default"/>
    <dgm:cxn modelId="{4CF352C9-D6B9-4791-8695-D0AF48BE0EB0}" type="presParOf" srcId="{01009229-0282-4729-B7A9-68C1ED30CDFD}" destId="{6AF36625-1600-4947-A259-F0C5249D2848}"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54E0DF-EE34-43E8-851E-35EB927504BF}">
      <dsp:nvSpPr>
        <dsp:cNvPr id="0" name=""/>
        <dsp:cNvSpPr/>
      </dsp:nvSpPr>
      <dsp:spPr>
        <a:xfrm>
          <a:off x="14290" y="97920"/>
          <a:ext cx="4353704" cy="2347900"/>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endParaRPr lang="sl-SI" sz="1800" b="1" kern="1200" noProof="0" smtClean="0"/>
        </a:p>
        <a:p>
          <a:pPr marL="0" marR="0" lvl="0" indent="0" algn="ctr" defTabSz="914400" eaLnBrk="1" fontAlgn="auto" latinLnBrk="0" hangingPunct="1">
            <a:lnSpc>
              <a:spcPct val="100000"/>
            </a:lnSpc>
            <a:spcBef>
              <a:spcPct val="0"/>
            </a:spcBef>
            <a:spcAft>
              <a:spcPts val="0"/>
            </a:spcAft>
            <a:buClrTx/>
            <a:buSzTx/>
            <a:buFontTx/>
            <a:buNone/>
            <a:tabLst/>
            <a:defRPr/>
          </a:pPr>
          <a:r>
            <a:rPr lang="sl-SI" sz="1800" b="1" kern="1200" noProof="0" smtClean="0"/>
            <a:t>1. Čustvene in psihične posledice</a:t>
          </a:r>
        </a:p>
        <a:p>
          <a:pPr algn="ctr">
            <a:spcBef>
              <a:spcPct val="0"/>
            </a:spcBef>
          </a:pPr>
          <a:r>
            <a:rPr lang="sl-SI" sz="1400" kern="1200" noProof="0" smtClean="0"/>
            <a:t>Žalost, zaskrbljenost, nočne more </a:t>
          </a:r>
        </a:p>
        <a:p>
          <a:pPr algn="ctr">
            <a:spcBef>
              <a:spcPct val="0"/>
            </a:spcBef>
          </a:pPr>
          <a:r>
            <a:rPr lang="sl-SI" sz="1400" kern="1200" noProof="0" smtClean="0"/>
            <a:t>Nizka samopodoba in občutek manjvrednosti</a:t>
          </a:r>
        </a:p>
        <a:p>
          <a:pPr algn="ctr">
            <a:spcBef>
              <a:spcPct val="0"/>
            </a:spcBef>
          </a:pPr>
          <a:r>
            <a:rPr lang="sl-SI" sz="1400" kern="1200" noProof="0" smtClean="0"/>
            <a:t>Depresija; tesnobnost/anksioznost </a:t>
          </a:r>
        </a:p>
        <a:p>
          <a:pPr algn="ctr">
            <a:spcBef>
              <a:spcPct val="0"/>
            </a:spcBef>
          </a:pPr>
          <a:r>
            <a:rPr lang="sl-SI" sz="1400" kern="1200" noProof="0" smtClean="0"/>
            <a:t>Socialna tesnoba (strah pred drugimi otroci)</a:t>
          </a:r>
        </a:p>
        <a:p>
          <a:pPr algn="ctr">
            <a:spcBef>
              <a:spcPct val="0"/>
            </a:spcBef>
          </a:pPr>
          <a:r>
            <a:rPr lang="sl-SI" sz="1400" kern="1200" noProof="0" smtClean="0"/>
            <a:t>Občutek osamljenosti – socialna bolečina</a:t>
          </a:r>
        </a:p>
        <a:p>
          <a:pPr algn="ctr">
            <a:spcBef>
              <a:spcPct val="0"/>
            </a:spcBef>
          </a:pPr>
          <a:r>
            <a:rPr lang="sl-SI" sz="1400" kern="1200" noProof="0" smtClean="0"/>
            <a:t>Povečano tveganje za samopoškodovanje</a:t>
          </a:r>
        </a:p>
        <a:p>
          <a:pPr algn="ctr">
            <a:spcBef>
              <a:spcPct val="0"/>
            </a:spcBef>
          </a:pPr>
          <a:r>
            <a:rPr lang="sl-SI" sz="1400" kern="1200" noProof="0" smtClean="0"/>
            <a:t>Negativne misli</a:t>
          </a:r>
        </a:p>
        <a:p>
          <a:pPr algn="ctr">
            <a:spcBef>
              <a:spcPct val="0"/>
            </a:spcBef>
          </a:pPr>
          <a:r>
            <a:rPr lang="sl-SI" sz="1400" kern="1200" noProof="0" smtClean="0"/>
            <a:t>Samomorilne misli</a:t>
          </a:r>
        </a:p>
        <a:p>
          <a:pPr lvl="0" algn="ctr" defTabSz="2000250">
            <a:lnSpc>
              <a:spcPct val="90000"/>
            </a:lnSpc>
            <a:spcBef>
              <a:spcPct val="0"/>
            </a:spcBef>
            <a:spcAft>
              <a:spcPct val="35000"/>
            </a:spcAft>
          </a:pPr>
          <a:endParaRPr lang="sl-SI" sz="1400" kern="1200" noProof="0" dirty="0"/>
        </a:p>
      </dsp:txBody>
      <dsp:txXfrm>
        <a:off x="14290" y="97920"/>
        <a:ext cx="4353704" cy="2347900"/>
      </dsp:txXfrm>
    </dsp:sp>
    <dsp:sp modelId="{97798830-95D2-4661-A459-045FDED6DB41}">
      <dsp:nvSpPr>
        <dsp:cNvPr id="0" name=""/>
        <dsp:cNvSpPr/>
      </dsp:nvSpPr>
      <dsp:spPr>
        <a:xfrm>
          <a:off x="4696016" y="0"/>
          <a:ext cx="5269920" cy="2428642"/>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sl-SI" sz="1800" b="1" kern="1200" noProof="0" smtClean="0"/>
            <a:t>2. Vedenjske posledice</a:t>
          </a:r>
        </a:p>
        <a:p>
          <a:pPr lvl="0" algn="ctr" defTabSz="800100">
            <a:lnSpc>
              <a:spcPct val="90000"/>
            </a:lnSpc>
            <a:spcBef>
              <a:spcPct val="0"/>
            </a:spcBef>
            <a:spcAft>
              <a:spcPct val="35000"/>
            </a:spcAft>
          </a:pPr>
          <a:r>
            <a:rPr lang="sl-SI" sz="1300" kern="1200" noProof="0" smtClean="0"/>
            <a:t>Umik iz socialnih stikov</a:t>
          </a:r>
        </a:p>
        <a:p>
          <a:pPr lvl="0" algn="ctr" defTabSz="800100">
            <a:lnSpc>
              <a:spcPct val="90000"/>
            </a:lnSpc>
            <a:spcBef>
              <a:spcPct val="0"/>
            </a:spcBef>
            <a:spcAft>
              <a:spcPct val="35000"/>
            </a:spcAft>
          </a:pPr>
          <a:r>
            <a:rPr lang="sl-SI" sz="1300" kern="1200" noProof="0" smtClean="0"/>
            <a:t>Apatičnost, razdražljivost, nezadovoljstvo</a:t>
          </a:r>
        </a:p>
        <a:p>
          <a:pPr lvl="0" algn="ctr" defTabSz="800100">
            <a:lnSpc>
              <a:spcPct val="90000"/>
            </a:lnSpc>
            <a:spcBef>
              <a:spcPct val="0"/>
            </a:spcBef>
            <a:spcAft>
              <a:spcPct val="35000"/>
            </a:spcAft>
          </a:pPr>
          <a:r>
            <a:rPr lang="sl-SI" sz="1300" kern="1200" noProof="0" smtClean="0"/>
            <a:t>Agresivno vedenje (otrok lahko postane nasilnež)</a:t>
          </a:r>
        </a:p>
        <a:p>
          <a:pPr lvl="0" algn="ctr" defTabSz="800100">
            <a:lnSpc>
              <a:spcPct val="90000"/>
            </a:lnSpc>
            <a:spcBef>
              <a:spcPct val="0"/>
            </a:spcBef>
            <a:spcAft>
              <a:spcPct val="35000"/>
            </a:spcAft>
          </a:pPr>
          <a:r>
            <a:rPr lang="sl-SI" sz="1300" kern="1200" noProof="0" smtClean="0"/>
            <a:t>Zmanjšana motivacija za šolo in aktivnosti (otok ne želi v šolo)</a:t>
          </a:r>
        </a:p>
        <a:p>
          <a:pPr lvl="0" algn="ctr" defTabSz="800100">
            <a:lnSpc>
              <a:spcPct val="90000"/>
            </a:lnSpc>
            <a:spcBef>
              <a:spcPct val="0"/>
            </a:spcBef>
            <a:spcAft>
              <a:spcPct val="35000"/>
            </a:spcAft>
          </a:pPr>
          <a:r>
            <a:rPr lang="sl-SI" sz="1300" kern="1200" noProof="0" smtClean="0"/>
            <a:t>Tveganje za zlorabo substanc (alkohol, droge) </a:t>
          </a:r>
        </a:p>
        <a:p>
          <a:pPr lvl="0" algn="ctr" defTabSz="800100">
            <a:lnSpc>
              <a:spcPct val="90000"/>
            </a:lnSpc>
            <a:spcBef>
              <a:spcPct val="0"/>
            </a:spcBef>
            <a:spcAft>
              <a:spcPct val="35000"/>
            </a:spcAft>
          </a:pPr>
          <a:r>
            <a:rPr lang="sl-SI" sz="1300" kern="1200" smtClean="0"/>
            <a:t>Nervoza in/ali prestrašenost ob uporabi telefona, zlasti ob prejemu sporočil</a:t>
          </a:r>
        </a:p>
        <a:p>
          <a:pPr lvl="0" algn="ctr" defTabSz="800100">
            <a:lnSpc>
              <a:spcPct val="90000"/>
            </a:lnSpc>
            <a:spcBef>
              <a:spcPct val="0"/>
            </a:spcBef>
            <a:spcAft>
              <a:spcPct val="35000"/>
            </a:spcAft>
          </a:pPr>
          <a:r>
            <a:rPr lang="sl-SI" sz="1300" kern="1200" smtClean="0"/>
            <a:t>Slabo razpoloženje po uporabi telefona/računalnika</a:t>
          </a:r>
        </a:p>
        <a:p>
          <a:pPr lvl="0" algn="ctr" defTabSz="800100">
            <a:lnSpc>
              <a:spcPct val="90000"/>
            </a:lnSpc>
            <a:spcBef>
              <a:spcPct val="0"/>
            </a:spcBef>
            <a:spcAft>
              <a:spcPct val="35000"/>
            </a:spcAft>
          </a:pPr>
          <a:r>
            <a:rPr lang="sl-SI" sz="1300" kern="1200" smtClean="0"/>
            <a:t>Skrivanje telefona oz vsebin pred vami</a:t>
          </a:r>
          <a:endParaRPr lang="sl-SI" sz="1300" kern="1200" noProof="0" dirty="0"/>
        </a:p>
      </dsp:txBody>
      <dsp:txXfrm>
        <a:off x="4696016" y="0"/>
        <a:ext cx="5269920" cy="2428642"/>
      </dsp:txXfrm>
    </dsp:sp>
    <dsp:sp modelId="{3A4047FF-D3F2-4771-977C-2A2400A379F9}">
      <dsp:nvSpPr>
        <dsp:cNvPr id="0" name=""/>
        <dsp:cNvSpPr/>
      </dsp:nvSpPr>
      <dsp:spPr>
        <a:xfrm>
          <a:off x="0" y="2904727"/>
          <a:ext cx="3123711" cy="2120031"/>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sl-SI" sz="1800" b="1" kern="1200" noProof="0" smtClean="0"/>
            <a:t>3. Akademske/učne posledice</a:t>
          </a:r>
        </a:p>
        <a:p>
          <a:pPr lvl="0" algn="ctr" defTabSz="800100">
            <a:lnSpc>
              <a:spcPct val="90000"/>
            </a:lnSpc>
            <a:spcBef>
              <a:spcPct val="0"/>
            </a:spcBef>
            <a:spcAft>
              <a:spcPct val="35000"/>
            </a:spcAft>
          </a:pPr>
          <a:r>
            <a:rPr lang="sl-SI" sz="1400" kern="1200" noProof="0" smtClean="0"/>
            <a:t>Slabši učni uspeh</a:t>
          </a:r>
        </a:p>
        <a:p>
          <a:pPr lvl="0" algn="ctr" defTabSz="800100">
            <a:lnSpc>
              <a:spcPct val="90000"/>
            </a:lnSpc>
            <a:spcBef>
              <a:spcPct val="0"/>
            </a:spcBef>
            <a:spcAft>
              <a:spcPct val="35000"/>
            </a:spcAft>
          </a:pPr>
          <a:r>
            <a:rPr lang="sl-SI" sz="1400" kern="1200" noProof="0" smtClean="0"/>
            <a:t>Pogostejše izostajanje od pouka</a:t>
          </a:r>
        </a:p>
        <a:p>
          <a:pPr lvl="0" algn="ctr" defTabSz="800100">
            <a:lnSpc>
              <a:spcPct val="90000"/>
            </a:lnSpc>
            <a:spcBef>
              <a:spcPct val="0"/>
            </a:spcBef>
            <a:spcAft>
              <a:spcPct val="35000"/>
            </a:spcAft>
          </a:pPr>
          <a:r>
            <a:rPr lang="sl-SI" sz="1400" kern="1200" noProof="0" smtClean="0"/>
            <a:t>Težave s koncentracijo in učenjem</a:t>
          </a:r>
          <a:endParaRPr lang="sl-SI" sz="1400" kern="1200" noProof="0" dirty="0"/>
        </a:p>
      </dsp:txBody>
      <dsp:txXfrm>
        <a:off x="0" y="2904727"/>
        <a:ext cx="3123711" cy="2120031"/>
      </dsp:txXfrm>
    </dsp:sp>
    <dsp:sp modelId="{E21831E3-94C0-454D-BE37-6D16F9EA6582}">
      <dsp:nvSpPr>
        <dsp:cNvPr id="0" name=""/>
        <dsp:cNvSpPr/>
      </dsp:nvSpPr>
      <dsp:spPr>
        <a:xfrm>
          <a:off x="3458136" y="2710248"/>
          <a:ext cx="3123711" cy="2406694"/>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sl-SI" sz="1800" b="1" kern="1200" noProof="0" smtClean="0"/>
            <a:t>4. Telesne posledice</a:t>
          </a:r>
        </a:p>
        <a:p>
          <a:pPr lvl="0" algn="ctr" defTabSz="800100">
            <a:lnSpc>
              <a:spcPct val="90000"/>
            </a:lnSpc>
            <a:spcBef>
              <a:spcPct val="0"/>
            </a:spcBef>
            <a:spcAft>
              <a:spcPct val="35000"/>
            </a:spcAft>
          </a:pPr>
          <a:r>
            <a:rPr lang="sl-SI" sz="1400" b="0" kern="1200" noProof="0" smtClean="0"/>
            <a:t>Poškodbe zaradi fizičnega nasilja (modrice, zlomi, praske)</a:t>
          </a:r>
        </a:p>
        <a:p>
          <a:pPr lvl="0" algn="ctr" defTabSz="800100">
            <a:lnSpc>
              <a:spcPct val="90000"/>
            </a:lnSpc>
            <a:spcBef>
              <a:spcPct val="0"/>
            </a:spcBef>
            <a:spcAft>
              <a:spcPct val="35000"/>
            </a:spcAft>
          </a:pPr>
          <a:r>
            <a:rPr lang="sl-SI" sz="1400" b="0" kern="1200" noProof="0" smtClean="0"/>
            <a:t>Glavoboli, bolečine v trebuhu, kronične bolečine, ki so pogosto psihosomatskega izvora</a:t>
          </a:r>
        </a:p>
        <a:p>
          <a:pPr lvl="0" algn="ctr" defTabSz="800100">
            <a:lnSpc>
              <a:spcPct val="90000"/>
            </a:lnSpc>
            <a:spcBef>
              <a:spcPct val="0"/>
            </a:spcBef>
            <a:spcAft>
              <a:spcPct val="35000"/>
            </a:spcAft>
          </a:pPr>
          <a:r>
            <a:rPr lang="sl-SI" sz="1400" b="0" kern="1200" noProof="0" smtClean="0"/>
            <a:t>Motnje spanja (nespečnost, nočne more, močenje postelje)</a:t>
          </a:r>
        </a:p>
        <a:p>
          <a:pPr lvl="0" algn="ctr" defTabSz="800100">
            <a:lnSpc>
              <a:spcPct val="90000"/>
            </a:lnSpc>
            <a:spcBef>
              <a:spcPct val="0"/>
            </a:spcBef>
            <a:spcAft>
              <a:spcPct val="35000"/>
            </a:spcAft>
          </a:pPr>
          <a:r>
            <a:rPr lang="sl-SI" sz="1400" b="0" kern="1200" noProof="0" smtClean="0"/>
            <a:t>Spremembe apetita (prenajedanje ali izguba apetita)</a:t>
          </a:r>
          <a:endParaRPr lang="sl-SI" sz="1400" b="0" kern="1200" noProof="0" dirty="0"/>
        </a:p>
      </dsp:txBody>
      <dsp:txXfrm>
        <a:off x="3458136" y="2710248"/>
        <a:ext cx="3123711" cy="2406694"/>
      </dsp:txXfrm>
    </dsp:sp>
    <dsp:sp modelId="{6AF36625-1600-4947-A259-F0C5249D2848}">
      <dsp:nvSpPr>
        <dsp:cNvPr id="0" name=""/>
        <dsp:cNvSpPr/>
      </dsp:nvSpPr>
      <dsp:spPr>
        <a:xfrm>
          <a:off x="6872165" y="2923657"/>
          <a:ext cx="3123711" cy="2018223"/>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sl-SI" sz="1800" b="1" kern="1200" noProof="0" smtClean="0"/>
            <a:t>5. Dolgoročne posledice</a:t>
          </a:r>
        </a:p>
        <a:p>
          <a:pPr lvl="0" algn="ctr" defTabSz="800100">
            <a:lnSpc>
              <a:spcPct val="90000"/>
            </a:lnSpc>
            <a:spcBef>
              <a:spcPct val="0"/>
            </a:spcBef>
            <a:spcAft>
              <a:spcPct val="35000"/>
            </a:spcAft>
          </a:pPr>
          <a:r>
            <a:rPr lang="sl-SI" sz="1400" kern="1200" noProof="0" smtClean="0"/>
            <a:t>Trajne težave z zaupanjem in odnosi</a:t>
          </a:r>
        </a:p>
        <a:p>
          <a:pPr lvl="0" algn="ctr" defTabSz="800100">
            <a:lnSpc>
              <a:spcPct val="90000"/>
            </a:lnSpc>
            <a:spcBef>
              <a:spcPct val="0"/>
            </a:spcBef>
            <a:spcAft>
              <a:spcPct val="35000"/>
            </a:spcAft>
          </a:pPr>
          <a:r>
            <a:rPr lang="sl-SI" sz="1400" kern="1200" noProof="0" smtClean="0"/>
            <a:t>Povečano tveganje za duševne težave v odraslosti</a:t>
          </a:r>
        </a:p>
        <a:p>
          <a:pPr lvl="0" algn="ctr" defTabSz="800100">
            <a:lnSpc>
              <a:spcPct val="90000"/>
            </a:lnSpc>
            <a:spcBef>
              <a:spcPct val="0"/>
            </a:spcBef>
            <a:spcAft>
              <a:spcPct val="35000"/>
            </a:spcAft>
          </a:pPr>
          <a:r>
            <a:rPr lang="sl-SI" sz="1400" kern="1200" noProof="0" smtClean="0"/>
            <a:t>Težave pri vključevanju v delovno okolje</a:t>
          </a:r>
        </a:p>
        <a:p>
          <a:pPr lvl="0" algn="ctr" defTabSz="800100">
            <a:lnSpc>
              <a:spcPct val="90000"/>
            </a:lnSpc>
            <a:spcBef>
              <a:spcPct val="0"/>
            </a:spcBef>
            <a:spcAft>
              <a:spcPct val="35000"/>
            </a:spcAft>
          </a:pPr>
          <a:r>
            <a:rPr lang="sl-SI" sz="1400" kern="1200" noProof="0" smtClean="0"/>
            <a:t>Večja možnost za odklonsko vedenje</a:t>
          </a:r>
        </a:p>
        <a:p>
          <a:pPr lvl="0" algn="ctr" defTabSz="800100">
            <a:lnSpc>
              <a:spcPct val="90000"/>
            </a:lnSpc>
            <a:spcBef>
              <a:spcPct val="0"/>
            </a:spcBef>
            <a:spcAft>
              <a:spcPct val="35000"/>
            </a:spcAft>
          </a:pPr>
          <a:r>
            <a:rPr lang="sl-SI" sz="1400" kern="1200" noProof="0" smtClean="0"/>
            <a:t>Spremenjen pogled na svet</a:t>
          </a:r>
          <a:endParaRPr lang="sl-SI" sz="1400" kern="1200" noProof="0" dirty="0"/>
        </a:p>
      </dsp:txBody>
      <dsp:txXfrm>
        <a:off x="6872165" y="2923657"/>
        <a:ext cx="3123711" cy="2018223"/>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značba mesta glav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Označba mesta datum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5A3FC27-E198-410F-8498-CBAFE8F5BFA3}" type="datetimeFigureOut">
              <a:rPr lang="en-GB" smtClean="0"/>
              <a:t>17/09/2025</a:t>
            </a:fld>
            <a:endParaRPr lang="en-GB"/>
          </a:p>
        </p:txBody>
      </p:sp>
      <p:sp>
        <p:nvSpPr>
          <p:cNvPr id="4" name="Označba mesta noge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Označba mesta številke diapoz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1256B9C-2220-4CB0-8C1D-BA837E8B6636}" type="slidenum">
              <a:rPr lang="en-GB" smtClean="0"/>
              <a:t>‹#›</a:t>
            </a:fld>
            <a:endParaRPr lang="en-GB"/>
          </a:p>
        </p:txBody>
      </p:sp>
    </p:spTree>
    <p:extLst>
      <p:ext uri="{BB962C8B-B14F-4D97-AF65-F5344CB8AC3E}">
        <p14:creationId xmlns:p14="http://schemas.microsoft.com/office/powerpoint/2010/main" val="13327794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značba mesta glav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Označba mesta datum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25EB803-1DB8-47D1-871A-7053B870A0FE}" type="datetimeFigureOut">
              <a:rPr lang="en-GB" smtClean="0"/>
              <a:t>17/09/2025</a:t>
            </a:fld>
            <a:endParaRPr lang="en-GB"/>
          </a:p>
        </p:txBody>
      </p:sp>
      <p:sp>
        <p:nvSpPr>
          <p:cNvPr id="4" name="Označba mesta stranske slik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Označba mesta opomb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GB"/>
          </a:p>
        </p:txBody>
      </p:sp>
      <p:sp>
        <p:nvSpPr>
          <p:cNvPr id="6" name="Označba mesta no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Označba mesta številke diapoz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A863C7-A4E2-4700-A37F-9D07D19AB8B6}" type="slidenum">
              <a:rPr lang="en-GB" smtClean="0"/>
              <a:t>‹#›</a:t>
            </a:fld>
            <a:endParaRPr lang="en-GB"/>
          </a:p>
        </p:txBody>
      </p:sp>
    </p:spTree>
    <p:extLst>
      <p:ext uri="{BB962C8B-B14F-4D97-AF65-F5344CB8AC3E}">
        <p14:creationId xmlns:p14="http://schemas.microsoft.com/office/powerpoint/2010/main" val="24298625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r>
              <a:rPr lang="sl-SI" dirty="0" smtClean="0"/>
              <a:t>Kratko za 1-2 min. Sodelujemo vse</a:t>
            </a:r>
            <a:r>
              <a:rPr lang="sl-SI" baseline="0" dirty="0" smtClean="0"/>
              <a:t> te institucije in mreža vrhunskih tujih strokovnjakov. Skupaj naši strokovnjaki, tuji strokovnjaki in učitelji (vse skupaj preko 100 ljudi) sodeluje pri pripravi vsebin za delavnice. Šli smo v države, ki imajo od 1980 sistemsko preprečevanje nasilja na šolah, pogledali kako delajo na švedskem, norveškem, v Nemčiji. Povezali smo se s tistimi, ki že izvajajo programe preprečevanja nasilja in se učili iz njihovih izkušenj. Pogledali smo znanstvene evalvacije programov in videli, kaj deluje in kaj ne. Na osnovi tega pripravili program, ki ga bomo izvajali na šoli od tega šolskega leta dalje za zadnje 3 razrede OŠ. Za izvajanje smo se povezali še s </a:t>
            </a:r>
            <a:r>
              <a:rPr lang="sl-SI" baseline="0" dirty="0" err="1" smtClean="0"/>
              <a:t>CSDji</a:t>
            </a:r>
            <a:r>
              <a:rPr lang="sl-SI" baseline="0" dirty="0" smtClean="0"/>
              <a:t>, Policijo in zunanjimi institucijami, ki bodo pomagale, da bomo res učinkoviti pri izboljšanju razmer na šolah. Vendar moramo vedeti, to ni sprint, to je skupen tek na srednje in dolge proge.</a:t>
            </a:r>
            <a:endParaRPr lang="en-GB" dirty="0"/>
          </a:p>
        </p:txBody>
      </p:sp>
      <p:sp>
        <p:nvSpPr>
          <p:cNvPr id="4" name="Označba mesta številke diapozitiva 3"/>
          <p:cNvSpPr>
            <a:spLocks noGrp="1"/>
          </p:cNvSpPr>
          <p:nvPr>
            <p:ph type="sldNum" sz="quarter" idx="10"/>
          </p:nvPr>
        </p:nvSpPr>
        <p:spPr/>
        <p:txBody>
          <a:bodyPr/>
          <a:lstStyle/>
          <a:p>
            <a:fld id="{A2A863C7-A4E2-4700-A37F-9D07D19AB8B6}" type="slidenum">
              <a:rPr lang="en-GB" smtClean="0"/>
              <a:t>2</a:t>
            </a:fld>
            <a:endParaRPr lang="en-GB"/>
          </a:p>
        </p:txBody>
      </p:sp>
    </p:spTree>
    <p:extLst>
      <p:ext uri="{BB962C8B-B14F-4D97-AF65-F5344CB8AC3E}">
        <p14:creationId xmlns:p14="http://schemas.microsoft.com/office/powerpoint/2010/main" val="14423711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r>
              <a:rPr lang="sl-SI" dirty="0" smtClean="0"/>
              <a:t>Tukaj pojasnimo kaj sploh je medvrstniško nasilje in kako ga razumemo. * Ta večkratnost</a:t>
            </a:r>
            <a:r>
              <a:rPr lang="sl-SI" baseline="0" dirty="0" smtClean="0"/>
              <a:t> se z razvojem IKT in </a:t>
            </a:r>
            <a:r>
              <a:rPr lang="sl-SI" baseline="0" dirty="0" err="1" smtClean="0"/>
              <a:t>Cyberbullyingom</a:t>
            </a:r>
            <a:r>
              <a:rPr lang="sl-SI" baseline="0" dirty="0" smtClean="0"/>
              <a:t> zmanjša oz. spremeni. Lahko je dejanje na prvi pogled neponovljivo, vendar se ve, da se bo ponovilo. </a:t>
            </a:r>
          </a:p>
          <a:p>
            <a:r>
              <a:rPr lang="sl-SI" baseline="0" dirty="0" smtClean="0"/>
              <a:t>Dodatno, tudi če dejanje ni ponovljeno, pa je resno, ekstremno, pušča dolgoročne posledice, zato bomo tudi temo posvetili pozornost (del naše intervencije osredotočen tudi na to).</a:t>
            </a:r>
          </a:p>
          <a:p>
            <a:endParaRPr lang="en-GB" dirty="0"/>
          </a:p>
        </p:txBody>
      </p:sp>
      <p:sp>
        <p:nvSpPr>
          <p:cNvPr id="4" name="Označba mesta številke diapozitiva 3"/>
          <p:cNvSpPr>
            <a:spLocks noGrp="1"/>
          </p:cNvSpPr>
          <p:nvPr>
            <p:ph type="sldNum" sz="quarter" idx="10"/>
          </p:nvPr>
        </p:nvSpPr>
        <p:spPr/>
        <p:txBody>
          <a:bodyPr/>
          <a:lstStyle/>
          <a:p>
            <a:fld id="{A2A863C7-A4E2-4700-A37F-9D07D19AB8B6}" type="slidenum">
              <a:rPr lang="en-GB" smtClean="0"/>
              <a:t>3</a:t>
            </a:fld>
            <a:endParaRPr lang="en-GB"/>
          </a:p>
        </p:txBody>
      </p:sp>
    </p:spTree>
    <p:extLst>
      <p:ext uri="{BB962C8B-B14F-4D97-AF65-F5344CB8AC3E}">
        <p14:creationId xmlns:p14="http://schemas.microsoft.com/office/powerpoint/2010/main" val="37532029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r>
              <a:rPr lang="sl-SI" dirty="0" smtClean="0"/>
              <a:t>Tole zelo na kratko, ampak toliko da vedo, kaj vse se pojavlja.</a:t>
            </a:r>
            <a:endParaRPr lang="en-GB" dirty="0"/>
          </a:p>
        </p:txBody>
      </p:sp>
      <p:sp>
        <p:nvSpPr>
          <p:cNvPr id="4" name="Označba mesta številke diapozitiva 3"/>
          <p:cNvSpPr>
            <a:spLocks noGrp="1"/>
          </p:cNvSpPr>
          <p:nvPr>
            <p:ph type="sldNum" sz="quarter" idx="10"/>
          </p:nvPr>
        </p:nvSpPr>
        <p:spPr/>
        <p:txBody>
          <a:bodyPr/>
          <a:lstStyle/>
          <a:p>
            <a:fld id="{A2A863C7-A4E2-4700-A37F-9D07D19AB8B6}" type="slidenum">
              <a:rPr lang="en-GB" smtClean="0"/>
              <a:t>4</a:t>
            </a:fld>
            <a:endParaRPr lang="en-GB"/>
          </a:p>
        </p:txBody>
      </p:sp>
    </p:spTree>
    <p:extLst>
      <p:ext uri="{BB962C8B-B14F-4D97-AF65-F5344CB8AC3E}">
        <p14:creationId xmlns:p14="http://schemas.microsoft.com/office/powerpoint/2010/main" val="10598828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r>
              <a:rPr lang="sl-SI" dirty="0" smtClean="0"/>
              <a:t>V naslednjih </a:t>
            </a:r>
            <a:r>
              <a:rPr lang="sl-SI" dirty="0" err="1" smtClean="0"/>
              <a:t>slidih</a:t>
            </a:r>
            <a:r>
              <a:rPr lang="sl-SI" dirty="0" smtClean="0"/>
              <a:t> dajemo konkretne nasvete za starše.</a:t>
            </a:r>
            <a:r>
              <a:rPr lang="sl-SI" baseline="0" dirty="0" smtClean="0"/>
              <a:t> Začnemo s tem, kako naj prepoznajo, da je otrok žrtev nasilja. Kaj so tisti znaki, ki se ob tem pojavijo. Pomembno povedati, ni </a:t>
            </a:r>
            <a:r>
              <a:rPr lang="sl-SI" baseline="0" dirty="0" err="1" smtClean="0"/>
              <a:t>formulce</a:t>
            </a:r>
            <a:r>
              <a:rPr lang="sl-SI" baseline="0" dirty="0" smtClean="0"/>
              <a:t>, da se pri otroku pojavi a, b, c in potem točno vemo kaj je. Vemo pa, da so ti znaki prisotni. Stari biti </a:t>
            </a:r>
            <a:r>
              <a:rPr lang="sl-SI" baseline="0" dirty="0" err="1" smtClean="0"/>
              <a:t>pozoni</a:t>
            </a:r>
            <a:r>
              <a:rPr lang="sl-SI" baseline="0" dirty="0" smtClean="0"/>
              <a:t> predvsem na spremembe v vedenju … drugačno od tiste, ko je otrok razpoložen. </a:t>
            </a:r>
          </a:p>
          <a:p>
            <a:endParaRPr lang="sl-SI" baseline="0" dirty="0" smtClean="0"/>
          </a:p>
          <a:p>
            <a:r>
              <a:rPr lang="sl-SI" baseline="0" dirty="0" smtClean="0"/>
              <a:t>Pri tem imamo znake/posledice, ki so </a:t>
            </a:r>
            <a:r>
              <a:rPr lang="sl-SI" baseline="0" dirty="0" err="1" smtClean="0"/>
              <a:t>ponotrajnjeni</a:t>
            </a:r>
            <a:r>
              <a:rPr lang="sl-SI" baseline="0" dirty="0" smtClean="0"/>
              <a:t> (npr. žalost, tesnobnost, strah…) in </a:t>
            </a:r>
            <a:r>
              <a:rPr lang="sl-SI" baseline="0" dirty="0" err="1" smtClean="0"/>
              <a:t>pozunenjeni</a:t>
            </a:r>
            <a:r>
              <a:rPr lang="sl-SI" baseline="0" dirty="0" smtClean="0"/>
              <a:t> (agresivnost, težave z vedenje, impulzivna dejanja, odklonska dejanja itd.) *1. Čustvene in psihične posledice: Socialna bolečina - </a:t>
            </a:r>
            <a:r>
              <a:rPr lang="en-GB" dirty="0" smtClean="0"/>
              <a:t>Researchers have demonstrated that when people experience social pain, they activate regions in their brain similar to those activated when they experience physical pain</a:t>
            </a:r>
            <a:endParaRPr lang="en-GB" dirty="0"/>
          </a:p>
        </p:txBody>
      </p:sp>
      <p:sp>
        <p:nvSpPr>
          <p:cNvPr id="4" name="Označba mesta številke diapozitiva 3"/>
          <p:cNvSpPr>
            <a:spLocks noGrp="1"/>
          </p:cNvSpPr>
          <p:nvPr>
            <p:ph type="sldNum" sz="quarter" idx="10"/>
          </p:nvPr>
        </p:nvSpPr>
        <p:spPr/>
        <p:txBody>
          <a:bodyPr/>
          <a:lstStyle/>
          <a:p>
            <a:fld id="{A2A863C7-A4E2-4700-A37F-9D07D19AB8B6}" type="slidenum">
              <a:rPr lang="en-GB" smtClean="0"/>
              <a:t>5</a:t>
            </a:fld>
            <a:endParaRPr lang="en-GB"/>
          </a:p>
        </p:txBody>
      </p:sp>
    </p:spTree>
    <p:extLst>
      <p:ext uri="{BB962C8B-B14F-4D97-AF65-F5344CB8AC3E}">
        <p14:creationId xmlns:p14="http://schemas.microsoft.com/office/powerpoint/2010/main" val="9358381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r>
              <a:rPr lang="sl-SI" dirty="0" smtClean="0"/>
              <a:t>Že na začetku povemo, da večina primerov ni skrajnih</a:t>
            </a:r>
            <a:r>
              <a:rPr lang="sl-SI" baseline="0" dirty="0" smtClean="0"/>
              <a:t> in da je to, kar je zapisano tukaj potrebno prilagoditi posamezni situaciji. </a:t>
            </a:r>
          </a:p>
          <a:p>
            <a:endParaRPr lang="sl-SI" baseline="0" dirty="0" smtClean="0"/>
          </a:p>
          <a:p>
            <a:r>
              <a:rPr lang="sl-SI" baseline="0" dirty="0" smtClean="0"/>
              <a:t>Pri 10. jim povemo, da je seveda to stresno in naporno tudi za njih. Da se to razume… vendar morajo biti optimisti in steber opore. Pozorni tudi na sorojence, ki jim je lahko težko, da je njihov brat/sestra žrtev. Včasih pa </a:t>
            </a:r>
            <a:r>
              <a:rPr lang="sl-SI" baseline="0" dirty="0" err="1" smtClean="0"/>
              <a:t>viktimizacija</a:t>
            </a:r>
            <a:r>
              <a:rPr lang="sl-SI" baseline="0" dirty="0" smtClean="0"/>
              <a:t> tudi zaostri odnose med njimi (nasilje nad sorojencem ali drugimi otroki =&gt; </a:t>
            </a:r>
            <a:r>
              <a:rPr lang="sl-SI" baseline="0" dirty="0" err="1" smtClean="0"/>
              <a:t>bully</a:t>
            </a:r>
            <a:r>
              <a:rPr lang="sl-SI" baseline="0" dirty="0" smtClean="0"/>
              <a:t>/</a:t>
            </a:r>
            <a:r>
              <a:rPr lang="sl-SI" baseline="0" dirty="0" err="1" smtClean="0"/>
              <a:t>victim</a:t>
            </a:r>
            <a:r>
              <a:rPr lang="sl-SI" baseline="0" dirty="0" smtClean="0"/>
              <a:t>).</a:t>
            </a:r>
            <a:endParaRPr lang="sl-SI" dirty="0" smtClean="0"/>
          </a:p>
        </p:txBody>
      </p:sp>
      <p:sp>
        <p:nvSpPr>
          <p:cNvPr id="4" name="Označba mesta številke diapozitiva 3"/>
          <p:cNvSpPr>
            <a:spLocks noGrp="1"/>
          </p:cNvSpPr>
          <p:nvPr>
            <p:ph type="sldNum" sz="quarter" idx="10"/>
          </p:nvPr>
        </p:nvSpPr>
        <p:spPr/>
        <p:txBody>
          <a:bodyPr/>
          <a:lstStyle/>
          <a:p>
            <a:fld id="{A2A863C7-A4E2-4700-A37F-9D07D19AB8B6}" type="slidenum">
              <a:rPr lang="en-GB" smtClean="0"/>
              <a:t>6</a:t>
            </a:fld>
            <a:endParaRPr lang="en-GB"/>
          </a:p>
        </p:txBody>
      </p:sp>
    </p:spTree>
    <p:extLst>
      <p:ext uri="{BB962C8B-B14F-4D97-AF65-F5344CB8AC3E}">
        <p14:creationId xmlns:p14="http://schemas.microsoft.com/office/powerpoint/2010/main" val="26339084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en-GB" dirty="0"/>
          </a:p>
        </p:txBody>
      </p:sp>
      <p:sp>
        <p:nvSpPr>
          <p:cNvPr id="4" name="Označba mesta številke diapozitiva 3"/>
          <p:cNvSpPr>
            <a:spLocks noGrp="1"/>
          </p:cNvSpPr>
          <p:nvPr>
            <p:ph type="sldNum" sz="quarter" idx="10"/>
          </p:nvPr>
        </p:nvSpPr>
        <p:spPr/>
        <p:txBody>
          <a:bodyPr/>
          <a:lstStyle/>
          <a:p>
            <a:fld id="{A2A863C7-A4E2-4700-A37F-9D07D19AB8B6}" type="slidenum">
              <a:rPr lang="en-GB" smtClean="0"/>
              <a:t>8</a:t>
            </a:fld>
            <a:endParaRPr lang="en-GB"/>
          </a:p>
        </p:txBody>
      </p:sp>
    </p:spTree>
    <p:extLst>
      <p:ext uri="{BB962C8B-B14F-4D97-AF65-F5344CB8AC3E}">
        <p14:creationId xmlns:p14="http://schemas.microsoft.com/office/powerpoint/2010/main" val="11041982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r>
              <a:rPr lang="sl-SI" dirty="0" smtClean="0"/>
              <a:t>Čisto kratko jim povemo, da bomo delali s šolami. Imeli usposabljanja za</a:t>
            </a:r>
            <a:r>
              <a:rPr lang="sl-SI" baseline="0" dirty="0" smtClean="0"/>
              <a:t> učitelje in celo vse zaposlene na šoli. Da jih bomo naučili izvajati delavnice. Da bodo imeli na šoli posebne dan za te vsebine. Da smo povezali šole s CSD in Policijo. Da bomo sodelovali tudi z zunanjimi akterji (npr. športni klubi). Da bomo šolam tekom projekta zagotavljali podporo skupine strokovnjakov, ko bodo zaprosili za dodatno pomoč + svetovalne službe vseh 5 šol bodo skupaj sodelovale. Mreža in povezovanje, skupno delo in znanje. </a:t>
            </a:r>
            <a:endParaRPr lang="en-GB" dirty="0"/>
          </a:p>
        </p:txBody>
      </p:sp>
      <p:sp>
        <p:nvSpPr>
          <p:cNvPr id="4" name="Označba mesta številke diapozitiva 3"/>
          <p:cNvSpPr>
            <a:spLocks noGrp="1"/>
          </p:cNvSpPr>
          <p:nvPr>
            <p:ph type="sldNum" sz="quarter" idx="10"/>
          </p:nvPr>
        </p:nvSpPr>
        <p:spPr/>
        <p:txBody>
          <a:bodyPr/>
          <a:lstStyle/>
          <a:p>
            <a:fld id="{A2A863C7-A4E2-4700-A37F-9D07D19AB8B6}" type="slidenum">
              <a:rPr lang="en-GB" smtClean="0"/>
              <a:t>9</a:t>
            </a:fld>
            <a:endParaRPr lang="en-GB"/>
          </a:p>
        </p:txBody>
      </p:sp>
    </p:spTree>
    <p:extLst>
      <p:ext uri="{BB962C8B-B14F-4D97-AF65-F5344CB8AC3E}">
        <p14:creationId xmlns:p14="http://schemas.microsoft.com/office/powerpoint/2010/main" val="32752762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r>
              <a:rPr lang="sl-SI" dirty="0" smtClean="0"/>
              <a:t>Če želijo, lahko pišejo na ta mail</a:t>
            </a:r>
            <a:r>
              <a:rPr lang="sl-SI" baseline="0" dirty="0" smtClean="0"/>
              <a:t>, kjer nas dobijo. </a:t>
            </a:r>
          </a:p>
          <a:p>
            <a:endParaRPr lang="sl-SI" baseline="0" dirty="0" smtClean="0"/>
          </a:p>
          <a:p>
            <a:endParaRPr lang="en-GB" dirty="0"/>
          </a:p>
        </p:txBody>
      </p:sp>
      <p:sp>
        <p:nvSpPr>
          <p:cNvPr id="4" name="Označba mesta številke diapozitiva 3"/>
          <p:cNvSpPr>
            <a:spLocks noGrp="1"/>
          </p:cNvSpPr>
          <p:nvPr>
            <p:ph type="sldNum" sz="quarter" idx="10"/>
          </p:nvPr>
        </p:nvSpPr>
        <p:spPr/>
        <p:txBody>
          <a:bodyPr/>
          <a:lstStyle/>
          <a:p>
            <a:fld id="{A2A863C7-A4E2-4700-A37F-9D07D19AB8B6}" type="slidenum">
              <a:rPr lang="en-GB" smtClean="0"/>
              <a:t>10</a:t>
            </a:fld>
            <a:endParaRPr lang="en-GB"/>
          </a:p>
        </p:txBody>
      </p:sp>
    </p:spTree>
    <p:extLst>
      <p:ext uri="{BB962C8B-B14F-4D97-AF65-F5344CB8AC3E}">
        <p14:creationId xmlns:p14="http://schemas.microsoft.com/office/powerpoint/2010/main" val="185999576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sp>
        <p:nvSpPr>
          <p:cNvPr id="2" name="Naslov 1"/>
          <p:cNvSpPr>
            <a:spLocks noGrp="1"/>
          </p:cNvSpPr>
          <p:nvPr>
            <p:ph type="ctrTitle"/>
          </p:nvPr>
        </p:nvSpPr>
        <p:spPr>
          <a:xfrm>
            <a:off x="1524000" y="1122363"/>
            <a:ext cx="9144000" cy="2387600"/>
          </a:xfrm>
        </p:spPr>
        <p:txBody>
          <a:bodyPr anchor="b"/>
          <a:lstStyle>
            <a:lvl1pPr algn="ctr">
              <a:defRPr sz="6000"/>
            </a:lvl1pPr>
          </a:lstStyle>
          <a:p>
            <a:r>
              <a:rPr lang="sl-SI" dirty="0" smtClean="0"/>
              <a:t>Uredite slog naslova matrice</a:t>
            </a:r>
            <a:endParaRPr lang="en-GB" dirty="0"/>
          </a:p>
        </p:txBody>
      </p:sp>
      <p:sp>
        <p:nvSpPr>
          <p:cNvPr id="3" name="Podnaslov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l-SI" dirty="0" smtClean="0"/>
              <a:t>Kliknite, da uredite slog podnaslova matrice</a:t>
            </a:r>
            <a:endParaRPr lang="en-GB" dirty="0"/>
          </a:p>
        </p:txBody>
      </p:sp>
      <p:sp>
        <p:nvSpPr>
          <p:cNvPr id="4" name="Označba mesta datuma 3"/>
          <p:cNvSpPr>
            <a:spLocks noGrp="1"/>
          </p:cNvSpPr>
          <p:nvPr>
            <p:ph type="dt" sz="half" idx="10"/>
          </p:nvPr>
        </p:nvSpPr>
        <p:spPr/>
        <p:txBody>
          <a:bodyPr/>
          <a:lstStyle/>
          <a:p>
            <a:fld id="{11EEBDBE-F45E-4957-BBBE-70292A799B66}" type="datetimeFigureOut">
              <a:rPr lang="en-GB" smtClean="0"/>
              <a:t>17/09/2025</a:t>
            </a:fld>
            <a:endParaRPr lang="en-GB"/>
          </a:p>
        </p:txBody>
      </p:sp>
      <p:sp>
        <p:nvSpPr>
          <p:cNvPr id="5" name="Označba mesta noge 4"/>
          <p:cNvSpPr>
            <a:spLocks noGrp="1"/>
          </p:cNvSpPr>
          <p:nvPr>
            <p:ph type="ftr" sz="quarter" idx="11"/>
          </p:nvPr>
        </p:nvSpPr>
        <p:spPr/>
        <p:txBody>
          <a:bodyPr/>
          <a:lstStyle/>
          <a:p>
            <a:endParaRPr lang="en-GB"/>
          </a:p>
        </p:txBody>
      </p:sp>
      <p:sp>
        <p:nvSpPr>
          <p:cNvPr id="6" name="Označba mesta številke diapozitiva 5"/>
          <p:cNvSpPr>
            <a:spLocks noGrp="1"/>
          </p:cNvSpPr>
          <p:nvPr>
            <p:ph type="sldNum" sz="quarter" idx="12"/>
          </p:nvPr>
        </p:nvSpPr>
        <p:spPr/>
        <p:txBody>
          <a:bodyPr/>
          <a:lstStyle/>
          <a:p>
            <a:fld id="{41C027A9-689A-47E3-82B6-96A4243472F2}" type="slidenum">
              <a:rPr lang="en-GB" smtClean="0"/>
              <a:t>‹#›</a:t>
            </a:fld>
            <a:endParaRPr lang="en-GB"/>
          </a:p>
        </p:txBody>
      </p:sp>
      <p:pic>
        <p:nvPicPr>
          <p:cNvPr id="7" name="Slika 6"/>
          <p:cNvPicPr>
            <a:picLocks noChangeAspect="1"/>
          </p:cNvPicPr>
          <p:nvPr userDrawn="1"/>
        </p:nvPicPr>
        <p:blipFill>
          <a:blip r:embed="rId2"/>
          <a:stretch>
            <a:fillRect/>
          </a:stretch>
        </p:blipFill>
        <p:spPr>
          <a:xfrm>
            <a:off x="0" y="0"/>
            <a:ext cx="2660073" cy="2095645"/>
          </a:xfrm>
          <a:prstGeom prst="rect">
            <a:avLst/>
          </a:prstGeom>
        </p:spPr>
      </p:pic>
      <p:pic>
        <p:nvPicPr>
          <p:cNvPr id="8" name="Slika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682857" y="97146"/>
            <a:ext cx="2442640" cy="512454"/>
          </a:xfrm>
          <a:prstGeom prst="rect">
            <a:avLst/>
          </a:prstGeom>
        </p:spPr>
      </p:pic>
    </p:spTree>
    <p:extLst>
      <p:ext uri="{BB962C8B-B14F-4D97-AF65-F5344CB8AC3E}">
        <p14:creationId xmlns:p14="http://schemas.microsoft.com/office/powerpoint/2010/main" val="255306160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p:cNvSpPr>
            <a:spLocks noGrp="1"/>
          </p:cNvSpPr>
          <p:nvPr>
            <p:ph type="title" hasCustomPrompt="1"/>
          </p:nvPr>
        </p:nvSpPr>
        <p:spPr>
          <a:xfrm>
            <a:off x="1313792" y="365125"/>
            <a:ext cx="10040007" cy="1325563"/>
          </a:xfrm>
        </p:spPr>
        <p:txBody>
          <a:bodyPr/>
          <a:lstStyle>
            <a:lvl1pPr>
              <a:defRPr b="1">
                <a:solidFill>
                  <a:schemeClr val="bg1"/>
                </a:solidFill>
              </a:defRPr>
            </a:lvl1pPr>
          </a:lstStyle>
          <a:p>
            <a:r>
              <a:rPr lang="sl-SI" dirty="0" err="1" smtClean="0"/>
              <a:t>Slide</a:t>
            </a:r>
            <a:r>
              <a:rPr lang="sl-SI" dirty="0" smtClean="0"/>
              <a:t> title</a:t>
            </a:r>
            <a:endParaRPr lang="en-GB" dirty="0"/>
          </a:p>
        </p:txBody>
      </p:sp>
      <p:sp>
        <p:nvSpPr>
          <p:cNvPr id="3" name="Označba mesta vsebine 2"/>
          <p:cNvSpPr>
            <a:spLocks noGrp="1"/>
          </p:cNvSpPr>
          <p:nvPr>
            <p:ph idx="1"/>
          </p:nvPr>
        </p:nvSpPr>
        <p:spPr>
          <a:xfrm>
            <a:off x="1313792" y="1825624"/>
            <a:ext cx="10040008" cy="4512113"/>
          </a:xfrm>
        </p:spPr>
        <p:txBody>
          <a:bodyPr/>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l-SI" dirty="0" smtClean="0"/>
              <a:t>Uredite sloge besedila matrice</a:t>
            </a:r>
          </a:p>
          <a:p>
            <a:pPr lvl="1"/>
            <a:r>
              <a:rPr lang="sl-SI" dirty="0" smtClean="0"/>
              <a:t>Druga raven</a:t>
            </a:r>
          </a:p>
          <a:p>
            <a:pPr lvl="2"/>
            <a:r>
              <a:rPr lang="sl-SI" dirty="0" smtClean="0"/>
              <a:t>Tretja raven</a:t>
            </a:r>
          </a:p>
          <a:p>
            <a:pPr lvl="3"/>
            <a:r>
              <a:rPr lang="sl-SI" dirty="0" smtClean="0"/>
              <a:t>Četrta raven</a:t>
            </a:r>
          </a:p>
          <a:p>
            <a:pPr lvl="4"/>
            <a:r>
              <a:rPr lang="sl-SI" dirty="0" smtClean="0"/>
              <a:t>Peta raven</a:t>
            </a:r>
            <a:endParaRPr lang="en-GB" dirty="0"/>
          </a:p>
        </p:txBody>
      </p:sp>
      <p:pic>
        <p:nvPicPr>
          <p:cNvPr id="9" name="Slika 8"/>
          <p:cNvPicPr>
            <a:picLocks noChangeAspect="1"/>
          </p:cNvPicPr>
          <p:nvPr userDrawn="1"/>
        </p:nvPicPr>
        <p:blipFill>
          <a:blip r:embed="rId2"/>
          <a:stretch>
            <a:fillRect/>
          </a:stretch>
        </p:blipFill>
        <p:spPr>
          <a:xfrm>
            <a:off x="0" y="0"/>
            <a:ext cx="1235825" cy="973601"/>
          </a:xfrm>
          <a:prstGeom prst="rect">
            <a:avLst/>
          </a:prstGeom>
        </p:spPr>
      </p:pic>
    </p:spTree>
    <p:extLst>
      <p:ext uri="{BB962C8B-B14F-4D97-AF65-F5344CB8AC3E}">
        <p14:creationId xmlns:p14="http://schemas.microsoft.com/office/powerpoint/2010/main" val="378689123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p:cNvSpPr>
            <a:spLocks noGrp="1"/>
          </p:cNvSpPr>
          <p:nvPr>
            <p:ph type="title"/>
          </p:nvPr>
        </p:nvSpPr>
        <p:spPr>
          <a:xfrm>
            <a:off x="1366344" y="365125"/>
            <a:ext cx="9987455" cy="1325563"/>
          </a:xfrm>
        </p:spPr>
        <p:txBody>
          <a:bodyPr/>
          <a:lstStyle/>
          <a:p>
            <a:r>
              <a:rPr lang="sl-SI" smtClean="0"/>
              <a:t>Uredite slog naslova matrice</a:t>
            </a:r>
            <a:endParaRPr lang="en-GB"/>
          </a:p>
        </p:txBody>
      </p:sp>
      <p:sp>
        <p:nvSpPr>
          <p:cNvPr id="3" name="Označba mesta vsebine 2"/>
          <p:cNvSpPr>
            <a:spLocks noGrp="1"/>
          </p:cNvSpPr>
          <p:nvPr>
            <p:ph sz="half" idx="1"/>
          </p:nvPr>
        </p:nvSpPr>
        <p:spPr>
          <a:xfrm>
            <a:off x="838200" y="1825625"/>
            <a:ext cx="5181600" cy="4659258"/>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GB"/>
          </a:p>
        </p:txBody>
      </p:sp>
      <p:sp>
        <p:nvSpPr>
          <p:cNvPr id="4" name="Označba mesta vsebine 3"/>
          <p:cNvSpPr>
            <a:spLocks noGrp="1"/>
          </p:cNvSpPr>
          <p:nvPr>
            <p:ph sz="half" idx="2"/>
          </p:nvPr>
        </p:nvSpPr>
        <p:spPr>
          <a:xfrm>
            <a:off x="6172200" y="1825625"/>
            <a:ext cx="5181600" cy="4659258"/>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GB"/>
          </a:p>
        </p:txBody>
      </p:sp>
    </p:spTree>
    <p:extLst>
      <p:ext uri="{BB962C8B-B14F-4D97-AF65-F5344CB8AC3E}">
        <p14:creationId xmlns:p14="http://schemas.microsoft.com/office/powerpoint/2010/main" val="399079829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171717"/>
        </a:solidFill>
        <a:effectLst/>
      </p:bgPr>
    </p:bg>
    <p:spTree>
      <p:nvGrpSpPr>
        <p:cNvPr id="1" name=""/>
        <p:cNvGrpSpPr/>
        <p:nvPr/>
      </p:nvGrpSpPr>
      <p:grpSpPr>
        <a:xfrm>
          <a:off x="0" y="0"/>
          <a:ext cx="0" cy="0"/>
          <a:chOff x="0" y="0"/>
          <a:chExt cx="0" cy="0"/>
        </a:xfrm>
      </p:grpSpPr>
      <p:sp>
        <p:nvSpPr>
          <p:cNvPr id="2" name="Označba mesta naslova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l-SI" smtClean="0"/>
              <a:t>Uredite slog naslova matrice</a:t>
            </a:r>
            <a:endParaRPr lang="en-GB"/>
          </a:p>
        </p:txBody>
      </p:sp>
      <p:sp>
        <p:nvSpPr>
          <p:cNvPr id="3" name="Označba mesta besedila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GB"/>
          </a:p>
        </p:txBody>
      </p:sp>
      <p:sp>
        <p:nvSpPr>
          <p:cNvPr id="4" name="Označba mesta datum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EEBDBE-F45E-4957-BBBE-70292A799B66}" type="datetimeFigureOut">
              <a:rPr lang="en-GB" smtClean="0"/>
              <a:t>17/09/2025</a:t>
            </a:fld>
            <a:endParaRPr lang="en-GB"/>
          </a:p>
        </p:txBody>
      </p:sp>
      <p:sp>
        <p:nvSpPr>
          <p:cNvPr id="5" name="Označba mesta no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Označba mesta številke diapoz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C027A9-689A-47E3-82B6-96A4243472F2}" type="slidenum">
              <a:rPr lang="en-GB" smtClean="0"/>
              <a:t>‹#›</a:t>
            </a:fld>
            <a:endParaRPr lang="en-GB"/>
          </a:p>
        </p:txBody>
      </p:sp>
      <p:pic>
        <p:nvPicPr>
          <p:cNvPr id="8" name="Slika 7"/>
          <p:cNvPicPr>
            <a:picLocks noChangeAspect="1"/>
          </p:cNvPicPr>
          <p:nvPr userDrawn="1"/>
        </p:nvPicPr>
        <p:blipFill>
          <a:blip r:embed="rId5"/>
          <a:stretch>
            <a:fillRect/>
          </a:stretch>
        </p:blipFill>
        <p:spPr>
          <a:xfrm>
            <a:off x="0" y="0"/>
            <a:ext cx="1235825" cy="973601"/>
          </a:xfrm>
          <a:prstGeom prst="rect">
            <a:avLst/>
          </a:prstGeom>
        </p:spPr>
      </p:pic>
    </p:spTree>
    <p:extLst>
      <p:ext uri="{BB962C8B-B14F-4D97-AF65-F5344CB8AC3E}">
        <p14:creationId xmlns:p14="http://schemas.microsoft.com/office/powerpoint/2010/main" val="69242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hyperlink" Target="mailto:info@knowbullying.eu" TargetMode="External"/><Relationship Id="rId4" Type="http://schemas.openxmlformats.org/officeDocument/2006/relationships/hyperlink" Target="https://knowbullying.eu/sl"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png"/><Relationship Id="rId17" Type="http://schemas.openxmlformats.org/officeDocument/2006/relationships/image" Target="../media/image19.png"/><Relationship Id="rId2" Type="http://schemas.openxmlformats.org/officeDocument/2006/relationships/notesSlide" Target="../notesSlides/notesSlide1.xml"/><Relationship Id="rId16"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5" Type="http://schemas.openxmlformats.org/officeDocument/2006/relationships/image" Target="../media/image17.jpe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6.png"/></Relationships>
</file>

<file path=ppt/slides/_rels/slide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hyperlink" Target="https://www.gov.si/assets/ministrstva/MVI/SRI/NASILJE/Protokol_medvrstnisko_nasilje.pdf"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ctrTitle"/>
          </p:nvPr>
        </p:nvSpPr>
        <p:spPr>
          <a:xfrm>
            <a:off x="502918" y="3727939"/>
            <a:ext cx="11427229" cy="661681"/>
          </a:xfrm>
        </p:spPr>
        <p:txBody>
          <a:bodyPr>
            <a:noAutofit/>
          </a:bodyPr>
          <a:lstStyle/>
          <a:p>
            <a:r>
              <a:rPr lang="en-GB" sz="2800" b="1" smtClean="0">
                <a:latin typeface="Arial" panose="020B0604020202020204" pitchFamily="34" charset="0"/>
                <a:cs typeface="Arial" panose="020B0604020202020204" pitchFamily="34" charset="0"/>
              </a:rPr>
              <a:t/>
            </a:r>
            <a:br>
              <a:rPr lang="en-GB" sz="2800" b="1" smtClean="0">
                <a:latin typeface="Arial" panose="020B0604020202020204" pitchFamily="34" charset="0"/>
                <a:cs typeface="Arial" panose="020B0604020202020204" pitchFamily="34" charset="0"/>
              </a:rPr>
            </a:br>
            <a:r>
              <a:rPr lang="sl-SI" sz="3600" b="1" smtClean="0">
                <a:solidFill>
                  <a:schemeClr val="bg1"/>
                </a:solidFill>
                <a:latin typeface="Arial" panose="020B0604020202020204" pitchFamily="34" charset="0"/>
                <a:cs typeface="Arial" panose="020B0604020202020204" pitchFamily="34" charset="0"/>
              </a:rPr>
              <a:t>Z znanjem nad nasilje v šolah</a:t>
            </a:r>
            <a:br>
              <a:rPr lang="sl-SI" sz="3600" b="1" smtClean="0">
                <a:solidFill>
                  <a:schemeClr val="bg1"/>
                </a:solidFill>
                <a:latin typeface="Arial" panose="020B0604020202020204" pitchFamily="34" charset="0"/>
                <a:cs typeface="Arial" panose="020B0604020202020204" pitchFamily="34" charset="0"/>
              </a:rPr>
            </a:br>
            <a:r>
              <a:rPr lang="sl-SI" sz="3600" b="1" smtClean="0">
                <a:solidFill>
                  <a:schemeClr val="bg1"/>
                </a:solidFill>
                <a:latin typeface="Arial" panose="020B0604020202020204" pitchFamily="34" charset="0"/>
                <a:cs typeface="Arial" panose="020B0604020202020204" pitchFamily="34" charset="0"/>
              </a:rPr>
              <a:t/>
            </a:r>
            <a:br>
              <a:rPr lang="sl-SI" sz="3600" b="1" smtClean="0">
                <a:solidFill>
                  <a:schemeClr val="bg1"/>
                </a:solidFill>
                <a:latin typeface="Arial" panose="020B0604020202020204" pitchFamily="34" charset="0"/>
                <a:cs typeface="Arial" panose="020B0604020202020204" pitchFamily="34" charset="0"/>
              </a:rPr>
            </a:br>
            <a:r>
              <a:rPr lang="sl-SI" sz="3600" b="1" smtClean="0">
                <a:solidFill>
                  <a:schemeClr val="bg1"/>
                </a:solidFill>
                <a:latin typeface="Arial" panose="020B0604020202020204" pitchFamily="34" charset="0"/>
                <a:cs typeface="Arial" panose="020B0604020202020204" pitchFamily="34" charset="0"/>
              </a:rPr>
              <a:t>PREDSTAVITEV ZA STARŠE</a:t>
            </a:r>
            <a:endParaRPr lang="en-US" sz="3200" b="1" dirty="0">
              <a:latin typeface="Arial" panose="020B0604020202020204" pitchFamily="34" charset="0"/>
              <a:cs typeface="Arial" panose="020B0604020202020204" pitchFamily="34" charset="0"/>
            </a:endParaRPr>
          </a:p>
        </p:txBody>
      </p:sp>
      <p:sp>
        <p:nvSpPr>
          <p:cNvPr id="3" name="Podnaslov 2"/>
          <p:cNvSpPr>
            <a:spLocks noGrp="1"/>
          </p:cNvSpPr>
          <p:nvPr>
            <p:ph type="subTitle" idx="1"/>
          </p:nvPr>
        </p:nvSpPr>
        <p:spPr>
          <a:xfrm>
            <a:off x="1386094" y="5187462"/>
            <a:ext cx="9144000" cy="1113691"/>
          </a:xfrm>
        </p:spPr>
        <p:txBody>
          <a:bodyPr>
            <a:normAutofit fontScale="77500" lnSpcReduction="20000"/>
          </a:bodyPr>
          <a:lstStyle/>
          <a:p>
            <a:r>
              <a:rPr lang="sl-SI" sz="3800" dirty="0" smtClean="0">
                <a:solidFill>
                  <a:schemeClr val="bg1"/>
                </a:solidFill>
              </a:rPr>
              <a:t>Prof. dr. Aleš Bučar Ručman, </a:t>
            </a:r>
          </a:p>
          <a:p>
            <a:r>
              <a:rPr lang="sl-SI" sz="2900" dirty="0" smtClean="0">
                <a:solidFill>
                  <a:schemeClr val="bg1"/>
                </a:solidFill>
              </a:rPr>
              <a:t>Fakulteta za varnostne vede, Univerza v Mariboru</a:t>
            </a:r>
            <a:endParaRPr lang="sl-SI" sz="400" dirty="0" smtClean="0">
              <a:solidFill>
                <a:schemeClr val="bg1"/>
              </a:solidFill>
            </a:endParaRPr>
          </a:p>
          <a:p>
            <a:r>
              <a:rPr lang="sl-SI" sz="2300" dirty="0" smtClean="0">
                <a:solidFill>
                  <a:schemeClr val="bg1"/>
                </a:solidFill>
              </a:rPr>
              <a:t>September 2025</a:t>
            </a:r>
            <a:endParaRPr lang="en-US" sz="2300" dirty="0" smtClean="0">
              <a:solidFill>
                <a:schemeClr val="bg1"/>
              </a:solidFill>
            </a:endParaRPr>
          </a:p>
        </p:txBody>
      </p:sp>
      <p:sp>
        <p:nvSpPr>
          <p:cNvPr id="7" name="Pravokotnik 6"/>
          <p:cNvSpPr/>
          <p:nvPr/>
        </p:nvSpPr>
        <p:spPr>
          <a:xfrm>
            <a:off x="0" y="0"/>
            <a:ext cx="2881513" cy="2448393"/>
          </a:xfrm>
          <a:prstGeom prst="rect">
            <a:avLst/>
          </a:prstGeom>
          <a:solidFill>
            <a:srgbClr val="1717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Slika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5149" y="93609"/>
            <a:ext cx="2541890" cy="2032230"/>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pic>
      <p:sp>
        <p:nvSpPr>
          <p:cNvPr id="8" name="Pravokotnik 7"/>
          <p:cNvSpPr/>
          <p:nvPr/>
        </p:nvSpPr>
        <p:spPr>
          <a:xfrm>
            <a:off x="9310487" y="57151"/>
            <a:ext cx="2881513" cy="2448393"/>
          </a:xfrm>
          <a:prstGeom prst="rect">
            <a:avLst/>
          </a:prstGeom>
          <a:solidFill>
            <a:srgbClr val="1717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Slika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75812" y="307706"/>
            <a:ext cx="4016188" cy="1058165"/>
          </a:xfrm>
          <a:prstGeom prst="rect">
            <a:avLst/>
          </a:prstGeom>
        </p:spPr>
      </p:pic>
    </p:spTree>
    <p:extLst>
      <p:ext uri="{BB962C8B-B14F-4D97-AF65-F5344CB8AC3E}">
        <p14:creationId xmlns:p14="http://schemas.microsoft.com/office/powerpoint/2010/main" val="125389951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Slika 5"/>
          <p:cNvPicPr>
            <a:picLocks noChangeAspect="1"/>
          </p:cNvPicPr>
          <p:nvPr/>
        </p:nvPicPr>
        <p:blipFill>
          <a:blip r:embed="rId3"/>
          <a:stretch>
            <a:fillRect/>
          </a:stretch>
        </p:blipFill>
        <p:spPr>
          <a:xfrm>
            <a:off x="10022707" y="3159456"/>
            <a:ext cx="1696496" cy="1800363"/>
          </a:xfrm>
          <a:prstGeom prst="rect">
            <a:avLst/>
          </a:prstGeom>
        </p:spPr>
      </p:pic>
      <p:sp>
        <p:nvSpPr>
          <p:cNvPr id="8" name="PoljeZBesedilom 7"/>
          <p:cNvSpPr txBox="1"/>
          <p:nvPr/>
        </p:nvSpPr>
        <p:spPr>
          <a:xfrm>
            <a:off x="3869043" y="2242174"/>
            <a:ext cx="4083331" cy="2308324"/>
          </a:xfrm>
          <a:prstGeom prst="rect">
            <a:avLst/>
          </a:prstGeom>
          <a:noFill/>
        </p:spPr>
        <p:txBody>
          <a:bodyPr wrap="square" rtlCol="0">
            <a:spAutoFit/>
          </a:bodyPr>
          <a:lstStyle/>
          <a:p>
            <a:pPr algn="ctr"/>
            <a:r>
              <a:rPr lang="sl-SI" sz="2400" b="1" dirty="0" smtClean="0">
                <a:solidFill>
                  <a:schemeClr val="bg1"/>
                </a:solidFill>
              </a:rPr>
              <a:t>Gradiva na voljo na:</a:t>
            </a:r>
          </a:p>
          <a:p>
            <a:pPr algn="ctr"/>
            <a:r>
              <a:rPr lang="sl-SI" sz="2400" b="1" dirty="0">
                <a:solidFill>
                  <a:schemeClr val="bg1"/>
                </a:solidFill>
                <a:hlinkClick r:id="rId4"/>
              </a:rPr>
              <a:t>https://</a:t>
            </a:r>
            <a:r>
              <a:rPr lang="sl-SI" sz="2400" b="1" dirty="0" smtClean="0">
                <a:solidFill>
                  <a:schemeClr val="bg1"/>
                </a:solidFill>
                <a:hlinkClick r:id="rId4"/>
              </a:rPr>
              <a:t>knowbullying.eu/sl</a:t>
            </a:r>
            <a:endParaRPr lang="sl-SI" sz="2400" b="1" dirty="0" smtClean="0">
              <a:solidFill>
                <a:schemeClr val="bg1"/>
              </a:solidFill>
            </a:endParaRPr>
          </a:p>
          <a:p>
            <a:pPr algn="ctr"/>
            <a:endParaRPr lang="sl-SI" sz="2400" b="1" dirty="0">
              <a:solidFill>
                <a:schemeClr val="bg1"/>
              </a:solidFill>
            </a:endParaRPr>
          </a:p>
          <a:p>
            <a:pPr algn="ctr"/>
            <a:endParaRPr lang="sl-SI" sz="2400" b="1" dirty="0" smtClean="0">
              <a:solidFill>
                <a:schemeClr val="bg1"/>
              </a:solidFill>
            </a:endParaRPr>
          </a:p>
          <a:p>
            <a:pPr algn="ctr"/>
            <a:r>
              <a:rPr lang="sl-SI" sz="2400" b="1" dirty="0" smtClean="0">
                <a:solidFill>
                  <a:schemeClr val="bg1"/>
                </a:solidFill>
              </a:rPr>
              <a:t>Vprašanja &amp; predlogi:</a:t>
            </a:r>
          </a:p>
          <a:p>
            <a:pPr algn="ctr"/>
            <a:r>
              <a:rPr lang="sl-SI" sz="2400" b="1" dirty="0" smtClean="0">
                <a:solidFill>
                  <a:schemeClr val="bg1"/>
                </a:solidFill>
                <a:hlinkClick r:id="rId5"/>
              </a:rPr>
              <a:t>info@knowbullying.eu</a:t>
            </a:r>
            <a:r>
              <a:rPr lang="sl-SI" sz="2400" b="1" dirty="0" smtClean="0">
                <a:solidFill>
                  <a:schemeClr val="bg1"/>
                </a:solidFill>
              </a:rPr>
              <a:t> </a:t>
            </a:r>
            <a:endParaRPr lang="en-GB" sz="2800" dirty="0">
              <a:solidFill>
                <a:schemeClr val="bg1"/>
              </a:solidFill>
            </a:endParaRPr>
          </a:p>
        </p:txBody>
      </p:sp>
      <p:sp>
        <p:nvSpPr>
          <p:cNvPr id="9" name="PoljeZBesedilom 8"/>
          <p:cNvSpPr txBox="1"/>
          <p:nvPr/>
        </p:nvSpPr>
        <p:spPr>
          <a:xfrm>
            <a:off x="3218221" y="1305727"/>
            <a:ext cx="5506111" cy="400110"/>
          </a:xfrm>
          <a:prstGeom prst="rect">
            <a:avLst/>
          </a:prstGeom>
          <a:noFill/>
        </p:spPr>
        <p:txBody>
          <a:bodyPr wrap="square" rtlCol="0">
            <a:spAutoFit/>
          </a:bodyPr>
          <a:lstStyle/>
          <a:p>
            <a:pPr algn="ctr"/>
            <a:r>
              <a:rPr lang="sl-SI" sz="2000" b="1" dirty="0" smtClean="0">
                <a:solidFill>
                  <a:schemeClr val="bg1"/>
                </a:solidFill>
              </a:rPr>
              <a:t> </a:t>
            </a:r>
            <a:endParaRPr lang="en-GB" sz="2400" dirty="0">
              <a:solidFill>
                <a:schemeClr val="bg1"/>
              </a:solidFill>
            </a:endParaRPr>
          </a:p>
        </p:txBody>
      </p:sp>
      <p:grpSp>
        <p:nvGrpSpPr>
          <p:cNvPr id="5" name="Skupina 4"/>
          <p:cNvGrpSpPr/>
          <p:nvPr/>
        </p:nvGrpSpPr>
        <p:grpSpPr>
          <a:xfrm>
            <a:off x="1" y="0"/>
            <a:ext cx="1375442" cy="1123389"/>
            <a:chOff x="1" y="0"/>
            <a:chExt cx="1375442" cy="1123389"/>
          </a:xfrm>
        </p:grpSpPr>
        <p:sp>
          <p:nvSpPr>
            <p:cNvPr id="7" name="Pravokotnik 6"/>
            <p:cNvSpPr/>
            <p:nvPr/>
          </p:nvSpPr>
          <p:spPr>
            <a:xfrm>
              <a:off x="1" y="0"/>
              <a:ext cx="1375442" cy="1123389"/>
            </a:xfrm>
            <a:prstGeom prst="rect">
              <a:avLst/>
            </a:prstGeom>
            <a:solidFill>
              <a:srgbClr val="1717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Slika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5149" y="93609"/>
              <a:ext cx="1213329" cy="970051"/>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pic>
      </p:grpSp>
    </p:spTree>
    <p:extLst>
      <p:ext uri="{BB962C8B-B14F-4D97-AF65-F5344CB8AC3E}">
        <p14:creationId xmlns:p14="http://schemas.microsoft.com/office/powerpoint/2010/main" val="37825607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1443331" y="227965"/>
            <a:ext cx="8921999" cy="975995"/>
          </a:xfrm>
        </p:spPr>
        <p:txBody>
          <a:bodyPr>
            <a:normAutofit/>
          </a:bodyPr>
          <a:lstStyle/>
          <a:p>
            <a:pPr algn="ctr"/>
            <a:r>
              <a:rPr lang="sl-SI" sz="3200" dirty="0" smtClean="0">
                <a:latin typeface="Calibri" panose="020F0502020204030204" pitchFamily="34" charset="0"/>
                <a:ea typeface="Cambria" panose="02040503050406030204" pitchFamily="18" charset="0"/>
                <a:cs typeface="Calibri" panose="020F0502020204030204" pitchFamily="34" charset="0"/>
              </a:rPr>
              <a:t>Z znanjem nad nasilje na šolah (</a:t>
            </a:r>
            <a:r>
              <a:rPr lang="sl-SI" sz="3200" dirty="0" err="1" smtClean="0">
                <a:latin typeface="Calibri" panose="020F0502020204030204" pitchFamily="34" charset="0"/>
                <a:ea typeface="Cambria" panose="02040503050406030204" pitchFamily="18" charset="0"/>
                <a:cs typeface="Calibri" panose="020F0502020204030204" pitchFamily="34" charset="0"/>
              </a:rPr>
              <a:t>KnowBullying</a:t>
            </a:r>
            <a:r>
              <a:rPr lang="sl-SI" sz="3200" dirty="0" smtClean="0">
                <a:latin typeface="Calibri" panose="020F0502020204030204" pitchFamily="34" charset="0"/>
                <a:ea typeface="Cambria" panose="02040503050406030204" pitchFamily="18" charset="0"/>
                <a:cs typeface="Calibri" panose="020F0502020204030204" pitchFamily="34" charset="0"/>
              </a:rPr>
              <a:t>)</a:t>
            </a:r>
            <a:endParaRPr lang="en-GB" sz="3200" dirty="0">
              <a:latin typeface="Calibri" panose="020F0502020204030204" pitchFamily="34" charset="0"/>
              <a:ea typeface="Cambria" panose="02040503050406030204" pitchFamily="18" charset="0"/>
              <a:cs typeface="Calibri" panose="020F0502020204030204" pitchFamily="34" charset="0"/>
            </a:endParaRPr>
          </a:p>
        </p:txBody>
      </p:sp>
      <p:grpSp>
        <p:nvGrpSpPr>
          <p:cNvPr id="19" name="Skupina 18"/>
          <p:cNvGrpSpPr/>
          <p:nvPr/>
        </p:nvGrpSpPr>
        <p:grpSpPr>
          <a:xfrm>
            <a:off x="452763" y="2982036"/>
            <a:ext cx="3709804" cy="3408211"/>
            <a:chOff x="452763" y="2719884"/>
            <a:chExt cx="4086676" cy="3670363"/>
          </a:xfrm>
        </p:grpSpPr>
        <p:pic>
          <p:nvPicPr>
            <p:cNvPr id="4" name="Slika 3"/>
            <p:cNvPicPr>
              <a:picLocks noChangeAspect="1"/>
            </p:cNvPicPr>
            <p:nvPr/>
          </p:nvPicPr>
          <p:blipFill rotWithShape="1">
            <a:blip r:embed="rId3"/>
            <a:srcRect t="13771"/>
            <a:stretch/>
          </p:blipFill>
          <p:spPr>
            <a:xfrm>
              <a:off x="452763" y="3288418"/>
              <a:ext cx="4062633" cy="469897"/>
            </a:xfrm>
            <a:prstGeom prst="rect">
              <a:avLst/>
            </a:prstGeom>
          </p:spPr>
        </p:pic>
        <p:pic>
          <p:nvPicPr>
            <p:cNvPr id="7" name="Slika 6"/>
            <p:cNvPicPr>
              <a:picLocks noChangeAspect="1"/>
            </p:cNvPicPr>
            <p:nvPr/>
          </p:nvPicPr>
          <p:blipFill>
            <a:blip r:embed="rId4"/>
            <a:stretch>
              <a:fillRect/>
            </a:stretch>
          </p:blipFill>
          <p:spPr>
            <a:xfrm>
              <a:off x="452763" y="2719884"/>
              <a:ext cx="4062633" cy="504800"/>
            </a:xfrm>
            <a:prstGeom prst="rect">
              <a:avLst/>
            </a:prstGeom>
          </p:spPr>
        </p:pic>
        <p:pic>
          <p:nvPicPr>
            <p:cNvPr id="8" name="Slika 7"/>
            <p:cNvPicPr>
              <a:picLocks noChangeAspect="1"/>
            </p:cNvPicPr>
            <p:nvPr/>
          </p:nvPicPr>
          <p:blipFill>
            <a:blip r:embed="rId5"/>
            <a:stretch>
              <a:fillRect/>
            </a:stretch>
          </p:blipFill>
          <p:spPr>
            <a:xfrm>
              <a:off x="468791" y="3822049"/>
              <a:ext cx="4046606" cy="457520"/>
            </a:xfrm>
            <a:prstGeom prst="rect">
              <a:avLst/>
            </a:prstGeom>
          </p:spPr>
        </p:pic>
        <p:pic>
          <p:nvPicPr>
            <p:cNvPr id="9" name="Slika 8"/>
            <p:cNvPicPr>
              <a:picLocks noChangeAspect="1"/>
            </p:cNvPicPr>
            <p:nvPr/>
          </p:nvPicPr>
          <p:blipFill>
            <a:blip r:embed="rId6"/>
            <a:stretch>
              <a:fillRect/>
            </a:stretch>
          </p:blipFill>
          <p:spPr>
            <a:xfrm>
              <a:off x="476805" y="4347921"/>
              <a:ext cx="4046606" cy="519467"/>
            </a:xfrm>
            <a:prstGeom prst="rect">
              <a:avLst/>
            </a:prstGeom>
          </p:spPr>
        </p:pic>
        <p:pic>
          <p:nvPicPr>
            <p:cNvPr id="10" name="Slika 9"/>
            <p:cNvPicPr>
              <a:picLocks noChangeAspect="1"/>
            </p:cNvPicPr>
            <p:nvPr/>
          </p:nvPicPr>
          <p:blipFill>
            <a:blip r:embed="rId7"/>
            <a:stretch>
              <a:fillRect/>
            </a:stretch>
          </p:blipFill>
          <p:spPr>
            <a:xfrm>
              <a:off x="476805" y="4935740"/>
              <a:ext cx="4062634" cy="478732"/>
            </a:xfrm>
            <a:prstGeom prst="rect">
              <a:avLst/>
            </a:prstGeom>
          </p:spPr>
        </p:pic>
        <p:pic>
          <p:nvPicPr>
            <p:cNvPr id="11" name="Slika 10"/>
            <p:cNvPicPr>
              <a:picLocks noChangeAspect="1"/>
            </p:cNvPicPr>
            <p:nvPr/>
          </p:nvPicPr>
          <p:blipFill>
            <a:blip r:embed="rId8"/>
            <a:stretch>
              <a:fillRect/>
            </a:stretch>
          </p:blipFill>
          <p:spPr>
            <a:xfrm>
              <a:off x="490019" y="5482824"/>
              <a:ext cx="4049420" cy="460661"/>
            </a:xfrm>
            <a:prstGeom prst="rect">
              <a:avLst/>
            </a:prstGeom>
          </p:spPr>
        </p:pic>
        <p:pic>
          <p:nvPicPr>
            <p:cNvPr id="12" name="Slika 11"/>
            <p:cNvPicPr>
              <a:picLocks noChangeAspect="1"/>
            </p:cNvPicPr>
            <p:nvPr/>
          </p:nvPicPr>
          <p:blipFill>
            <a:blip r:embed="rId9"/>
            <a:stretch>
              <a:fillRect/>
            </a:stretch>
          </p:blipFill>
          <p:spPr>
            <a:xfrm>
              <a:off x="490019" y="6011837"/>
              <a:ext cx="4049420" cy="378410"/>
            </a:xfrm>
            <a:prstGeom prst="rect">
              <a:avLst/>
            </a:prstGeom>
          </p:spPr>
        </p:pic>
      </p:grpSp>
      <p:sp>
        <p:nvSpPr>
          <p:cNvPr id="16" name="PoljeZBesedilom 15"/>
          <p:cNvSpPr txBox="1"/>
          <p:nvPr/>
        </p:nvSpPr>
        <p:spPr>
          <a:xfrm>
            <a:off x="564022" y="1269356"/>
            <a:ext cx="10565727" cy="1477328"/>
          </a:xfrm>
          <a:prstGeom prst="rect">
            <a:avLst/>
          </a:prstGeom>
          <a:noFill/>
        </p:spPr>
        <p:txBody>
          <a:bodyPr wrap="square" rtlCol="0">
            <a:spAutoFit/>
          </a:bodyPr>
          <a:lstStyle/>
          <a:p>
            <a:r>
              <a:rPr lang="sl-SI" b="1" dirty="0" smtClean="0">
                <a:solidFill>
                  <a:schemeClr val="bg1">
                    <a:lumMod val="95000"/>
                  </a:schemeClr>
                </a:solidFill>
                <a:ea typeface="Cambria" panose="02040503050406030204" pitchFamily="18" charset="0"/>
              </a:rPr>
              <a:t>CILJI &amp; NALOGE: </a:t>
            </a:r>
          </a:p>
          <a:p>
            <a:pPr marL="342900" indent="-342900">
              <a:buAutoNum type="arabicPeriod"/>
            </a:pPr>
            <a:r>
              <a:rPr lang="sl-SI" dirty="0" smtClean="0">
                <a:solidFill>
                  <a:schemeClr val="bg1">
                    <a:lumMod val="95000"/>
                  </a:schemeClr>
                </a:solidFill>
                <a:ea typeface="Cambria" panose="02040503050406030204" pitchFamily="18" charset="0"/>
              </a:rPr>
              <a:t>Oblikovati in izvesti program </a:t>
            </a:r>
            <a:r>
              <a:rPr lang="sl-SI" dirty="0">
                <a:solidFill>
                  <a:schemeClr val="bg1">
                    <a:lumMod val="95000"/>
                  </a:schemeClr>
                </a:solidFill>
                <a:ea typeface="Cambria" panose="02040503050406030204" pitchFamily="18" charset="0"/>
              </a:rPr>
              <a:t>za preprečevanje medvrstniškega nasilja, </a:t>
            </a:r>
            <a:r>
              <a:rPr lang="sl-SI" dirty="0" smtClean="0">
                <a:solidFill>
                  <a:schemeClr val="bg1">
                    <a:lumMod val="95000"/>
                  </a:schemeClr>
                </a:solidFill>
                <a:ea typeface="Cambria" panose="02040503050406030204" pitchFamily="18" charset="0"/>
              </a:rPr>
              <a:t>ki temelji </a:t>
            </a:r>
            <a:r>
              <a:rPr lang="sl-SI" dirty="0">
                <a:solidFill>
                  <a:schemeClr val="bg1">
                    <a:lumMod val="95000"/>
                  </a:schemeClr>
                </a:solidFill>
                <a:ea typeface="Cambria" panose="02040503050406030204" pitchFamily="18" charset="0"/>
              </a:rPr>
              <a:t>na znanstvenih </a:t>
            </a:r>
            <a:r>
              <a:rPr lang="sl-SI" dirty="0" smtClean="0">
                <a:solidFill>
                  <a:schemeClr val="bg1">
                    <a:lumMod val="95000"/>
                  </a:schemeClr>
                </a:solidFill>
                <a:ea typeface="Cambria" panose="02040503050406030204" pitchFamily="18" charset="0"/>
              </a:rPr>
              <a:t>ugotovitvah (pregled in spoznanja tujih praks &amp; znanstvene analize tujih programov), lokalnem znanju </a:t>
            </a:r>
            <a:r>
              <a:rPr lang="sl-SI" dirty="0">
                <a:solidFill>
                  <a:schemeClr val="bg1">
                    <a:lumMod val="95000"/>
                  </a:schemeClr>
                </a:solidFill>
                <a:ea typeface="Cambria" panose="02040503050406030204" pitchFamily="18" charset="0"/>
              </a:rPr>
              <a:t>in </a:t>
            </a:r>
            <a:r>
              <a:rPr lang="sl-SI" dirty="0" smtClean="0">
                <a:solidFill>
                  <a:schemeClr val="bg1">
                    <a:lumMod val="95000"/>
                  </a:schemeClr>
                </a:solidFill>
                <a:ea typeface="Cambria" panose="02040503050406030204" pitchFamily="18" charset="0"/>
              </a:rPr>
              <a:t>strokovni/znanstveni evalvaciji.</a:t>
            </a:r>
          </a:p>
          <a:p>
            <a:pPr marL="342900" indent="-342900">
              <a:buAutoNum type="arabicPeriod"/>
            </a:pPr>
            <a:r>
              <a:rPr lang="sl-SI" dirty="0" smtClean="0">
                <a:solidFill>
                  <a:schemeClr val="bg1">
                    <a:lumMod val="95000"/>
                  </a:schemeClr>
                </a:solidFill>
                <a:ea typeface="Cambria" panose="02040503050406030204" pitchFamily="18" charset="0"/>
              </a:rPr>
              <a:t>Na osnovi izkušenj programa oblikovati predlog sistemskega pristopa.</a:t>
            </a:r>
            <a:endParaRPr lang="en-GB" dirty="0">
              <a:solidFill>
                <a:schemeClr val="bg1">
                  <a:lumMod val="95000"/>
                </a:schemeClr>
              </a:solidFill>
            </a:endParaRPr>
          </a:p>
        </p:txBody>
      </p:sp>
      <p:pic>
        <p:nvPicPr>
          <p:cNvPr id="17" name="Slika 16"/>
          <p:cNvPicPr>
            <a:picLocks noChangeAspect="1"/>
          </p:cNvPicPr>
          <p:nvPr/>
        </p:nvPicPr>
        <p:blipFill>
          <a:blip r:embed="rId10"/>
          <a:stretch>
            <a:fillRect/>
          </a:stretch>
        </p:blipFill>
        <p:spPr>
          <a:xfrm>
            <a:off x="10189279" y="217186"/>
            <a:ext cx="1914010" cy="906203"/>
          </a:xfrm>
          <a:prstGeom prst="rect">
            <a:avLst/>
          </a:prstGeom>
        </p:spPr>
      </p:pic>
      <p:pic>
        <p:nvPicPr>
          <p:cNvPr id="18" name="Slika 17"/>
          <p:cNvPicPr>
            <a:picLocks noChangeAspect="1"/>
          </p:cNvPicPr>
          <p:nvPr/>
        </p:nvPicPr>
        <p:blipFill>
          <a:blip r:embed="rId11"/>
          <a:stretch>
            <a:fillRect/>
          </a:stretch>
        </p:blipFill>
        <p:spPr>
          <a:xfrm>
            <a:off x="4471633" y="2762976"/>
            <a:ext cx="3892250" cy="1852890"/>
          </a:xfrm>
          <a:prstGeom prst="rect">
            <a:avLst/>
          </a:prstGeom>
        </p:spPr>
      </p:pic>
      <p:sp>
        <p:nvSpPr>
          <p:cNvPr id="21" name="PoljeZBesedilom 20"/>
          <p:cNvSpPr txBox="1"/>
          <p:nvPr/>
        </p:nvSpPr>
        <p:spPr>
          <a:xfrm>
            <a:off x="9095805" y="2690250"/>
            <a:ext cx="2736375" cy="276999"/>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sl-SI" sz="1200" b="1" dirty="0" smtClean="0"/>
              <a:t>ZUNANJI PARTNERJI/PODPORNIKI</a:t>
            </a:r>
            <a:endParaRPr lang="en-GB" sz="1200" b="1" dirty="0"/>
          </a:p>
        </p:txBody>
      </p:sp>
      <p:pic>
        <p:nvPicPr>
          <p:cNvPr id="22" name="Slika 21"/>
          <p:cNvPicPr>
            <a:picLocks noChangeAspect="1"/>
          </p:cNvPicPr>
          <p:nvPr/>
        </p:nvPicPr>
        <p:blipFill>
          <a:blip r:embed="rId12"/>
          <a:stretch>
            <a:fillRect/>
          </a:stretch>
        </p:blipFill>
        <p:spPr>
          <a:xfrm>
            <a:off x="9279659" y="3178732"/>
            <a:ext cx="2494432" cy="580959"/>
          </a:xfrm>
          <a:prstGeom prst="rect">
            <a:avLst/>
          </a:prstGeom>
        </p:spPr>
      </p:pic>
      <p:pic>
        <p:nvPicPr>
          <p:cNvPr id="23" name="Slika 22"/>
          <p:cNvPicPr>
            <a:picLocks noChangeAspect="1"/>
          </p:cNvPicPr>
          <p:nvPr/>
        </p:nvPicPr>
        <p:blipFill>
          <a:blip r:embed="rId13"/>
          <a:stretch>
            <a:fillRect/>
          </a:stretch>
        </p:blipFill>
        <p:spPr>
          <a:xfrm>
            <a:off x="9279659" y="3855861"/>
            <a:ext cx="2491536" cy="582598"/>
          </a:xfrm>
          <a:prstGeom prst="rect">
            <a:avLst/>
          </a:prstGeom>
        </p:spPr>
      </p:pic>
      <p:pic>
        <p:nvPicPr>
          <p:cNvPr id="24" name="Slika 23"/>
          <p:cNvPicPr>
            <a:picLocks noChangeAspect="1"/>
          </p:cNvPicPr>
          <p:nvPr/>
        </p:nvPicPr>
        <p:blipFill>
          <a:blip r:embed="rId14"/>
          <a:stretch>
            <a:fillRect/>
          </a:stretch>
        </p:blipFill>
        <p:spPr>
          <a:xfrm>
            <a:off x="10069304" y="4584426"/>
            <a:ext cx="1060445" cy="597552"/>
          </a:xfrm>
          <a:prstGeom prst="rect">
            <a:avLst/>
          </a:prstGeom>
        </p:spPr>
      </p:pic>
      <p:pic>
        <p:nvPicPr>
          <p:cNvPr id="3" name="Slika 2"/>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9982200" y="5383968"/>
            <a:ext cx="1318846" cy="771125"/>
          </a:xfrm>
          <a:prstGeom prst="rect">
            <a:avLst/>
          </a:prstGeom>
        </p:spPr>
      </p:pic>
      <p:pic>
        <p:nvPicPr>
          <p:cNvPr id="6" name="Slika 5"/>
          <p:cNvPicPr>
            <a:picLocks noChangeAspect="1"/>
          </p:cNvPicPr>
          <p:nvPr/>
        </p:nvPicPr>
        <p:blipFill>
          <a:blip r:embed="rId16"/>
          <a:stretch>
            <a:fillRect/>
          </a:stretch>
        </p:blipFill>
        <p:spPr>
          <a:xfrm>
            <a:off x="4562798" y="4584426"/>
            <a:ext cx="3579932" cy="2154647"/>
          </a:xfrm>
          <a:prstGeom prst="rect">
            <a:avLst/>
          </a:prstGeom>
        </p:spPr>
      </p:pic>
      <p:grpSp>
        <p:nvGrpSpPr>
          <p:cNvPr id="5" name="Skupina 4"/>
          <p:cNvGrpSpPr/>
          <p:nvPr/>
        </p:nvGrpSpPr>
        <p:grpSpPr>
          <a:xfrm>
            <a:off x="1" y="0"/>
            <a:ext cx="1375442" cy="1123389"/>
            <a:chOff x="1" y="0"/>
            <a:chExt cx="1375442" cy="1123389"/>
          </a:xfrm>
        </p:grpSpPr>
        <p:sp>
          <p:nvSpPr>
            <p:cNvPr id="25" name="Pravokotnik 24"/>
            <p:cNvSpPr/>
            <p:nvPr/>
          </p:nvSpPr>
          <p:spPr>
            <a:xfrm>
              <a:off x="1" y="0"/>
              <a:ext cx="1375442" cy="1123389"/>
            </a:xfrm>
            <a:prstGeom prst="rect">
              <a:avLst/>
            </a:prstGeom>
            <a:solidFill>
              <a:srgbClr val="1717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6" name="Slika 25"/>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115149" y="93609"/>
              <a:ext cx="1213329" cy="970051"/>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pic>
      </p:grpSp>
    </p:spTree>
    <p:extLst>
      <p:ext uri="{BB962C8B-B14F-4D97-AF65-F5344CB8AC3E}">
        <p14:creationId xmlns:p14="http://schemas.microsoft.com/office/powerpoint/2010/main" val="9729214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1262638" y="1017355"/>
            <a:ext cx="10040007" cy="1006496"/>
          </a:xfrm>
        </p:spPr>
        <p:txBody>
          <a:bodyPr>
            <a:normAutofit fontScale="90000"/>
          </a:bodyPr>
          <a:lstStyle/>
          <a:p>
            <a:r>
              <a:rPr lang="sl-SI" dirty="0"/>
              <a:t/>
            </a:r>
            <a:br>
              <a:rPr lang="sl-SI" dirty="0"/>
            </a:br>
            <a:endParaRPr lang="en-GB" dirty="0"/>
          </a:p>
        </p:txBody>
      </p:sp>
      <p:sp>
        <p:nvSpPr>
          <p:cNvPr id="3" name="Označba mesta vsebine 2"/>
          <p:cNvSpPr>
            <a:spLocks noGrp="1"/>
          </p:cNvSpPr>
          <p:nvPr>
            <p:ph idx="1"/>
          </p:nvPr>
        </p:nvSpPr>
        <p:spPr>
          <a:xfrm>
            <a:off x="1262638" y="1592207"/>
            <a:ext cx="10337090" cy="4707164"/>
          </a:xfrm>
        </p:spPr>
        <p:txBody>
          <a:bodyPr>
            <a:normAutofit/>
          </a:bodyPr>
          <a:lstStyle/>
          <a:p>
            <a:endParaRPr lang="sl-SI" sz="2100" dirty="0" smtClean="0"/>
          </a:p>
          <a:p>
            <a:pPr marL="457200" lvl="1" indent="0">
              <a:lnSpc>
                <a:spcPct val="100000"/>
              </a:lnSpc>
              <a:buNone/>
            </a:pPr>
            <a:r>
              <a:rPr lang="sl-SI" altLang="sl-SI" dirty="0" smtClean="0"/>
              <a:t>Olweus: medvrstniško nasilje je takrat</a:t>
            </a:r>
            <a:r>
              <a:rPr lang="sl-SI" altLang="sl-SI" dirty="0"/>
              <a:t>, </a:t>
            </a:r>
            <a:r>
              <a:rPr lang="sl-SI" altLang="sl-SI" dirty="0" smtClean="0"/>
              <a:t>ko </a:t>
            </a:r>
            <a:r>
              <a:rPr lang="sl-SI" altLang="sl-SI" dirty="0"/>
              <a:t>je </a:t>
            </a:r>
            <a:r>
              <a:rPr lang="sl-SI" altLang="sl-SI" dirty="0" smtClean="0"/>
              <a:t>učenec </a:t>
            </a:r>
            <a:r>
              <a:rPr lang="sl-SI" altLang="sl-SI" dirty="0"/>
              <a:t>v daljšem časovnem obdobju večkrat* izpostavljen agresivnemu vedenju oziroma negativnim dejanjem, ki jih je povzročil njegov sovrstnik ali skupina učencev. </a:t>
            </a:r>
            <a:endParaRPr lang="sl-SI" altLang="sl-SI" dirty="0" smtClean="0"/>
          </a:p>
          <a:p>
            <a:pPr marL="457200" lvl="1" indent="0">
              <a:lnSpc>
                <a:spcPct val="100000"/>
              </a:lnSpc>
              <a:buNone/>
            </a:pPr>
            <a:endParaRPr lang="sl-SI" altLang="sl-SI" sz="1200" dirty="0" smtClean="0"/>
          </a:p>
          <a:p>
            <a:pPr marL="457200" lvl="1" indent="0">
              <a:lnSpc>
                <a:spcPct val="100000"/>
              </a:lnSpc>
              <a:buNone/>
            </a:pPr>
            <a:r>
              <a:rPr lang="sl-SI" altLang="sl-SI" b="1" dirty="0" smtClean="0"/>
              <a:t>Medvrstniško nasilje vključuje nesorazmerje moči med izvajalci in žrtvijo.</a:t>
            </a:r>
          </a:p>
          <a:p>
            <a:pPr marL="457200" lvl="1" indent="0">
              <a:lnSpc>
                <a:spcPct val="100000"/>
              </a:lnSpc>
              <a:buNone/>
            </a:pPr>
            <a:endParaRPr lang="sl-SI" altLang="sl-SI" b="1" dirty="0" smtClean="0"/>
          </a:p>
          <a:p>
            <a:pPr marL="457200" lvl="1" indent="0">
              <a:lnSpc>
                <a:spcPct val="100000"/>
              </a:lnSpc>
              <a:buNone/>
            </a:pPr>
            <a:endParaRPr lang="sl-SI" altLang="sl-SI" b="1" dirty="0" smtClean="0"/>
          </a:p>
          <a:p>
            <a:pPr marL="457200" lvl="1" indent="0">
              <a:lnSpc>
                <a:spcPct val="100000"/>
              </a:lnSpc>
              <a:buNone/>
            </a:pPr>
            <a:r>
              <a:rPr lang="sl-SI" altLang="sl-SI" b="1" dirty="0" smtClean="0"/>
              <a:t>V projektu bomo naslavljali tudi enkratna nasilna dejanja. </a:t>
            </a:r>
            <a:endParaRPr lang="sl-SI" altLang="sl-SI" b="1" dirty="0"/>
          </a:p>
          <a:p>
            <a:endParaRPr lang="sl-SI" dirty="0"/>
          </a:p>
          <a:p>
            <a:pPr algn="ctr"/>
            <a:r>
              <a:rPr lang="sl-SI" b="1" u="sng" dirty="0" smtClean="0"/>
              <a:t>Potrebno razlikovati med KONFLIKTOM in NASILJEM!</a:t>
            </a:r>
          </a:p>
          <a:p>
            <a:endParaRPr lang="sl-SI" dirty="0"/>
          </a:p>
          <a:p>
            <a:pPr marL="514350" indent="-514350">
              <a:buAutoNum type="arabicPeriod"/>
            </a:pPr>
            <a:endParaRPr lang="sl-SI" dirty="0"/>
          </a:p>
        </p:txBody>
      </p:sp>
      <p:sp>
        <p:nvSpPr>
          <p:cNvPr id="4" name="Pravokotnik 3"/>
          <p:cNvSpPr/>
          <p:nvPr/>
        </p:nvSpPr>
        <p:spPr>
          <a:xfrm>
            <a:off x="1718670" y="648023"/>
            <a:ext cx="8124853" cy="646331"/>
          </a:xfrm>
          <a:prstGeom prst="rect">
            <a:avLst/>
          </a:prstGeom>
        </p:spPr>
        <p:txBody>
          <a:bodyPr wrap="none">
            <a:spAutoFit/>
          </a:bodyPr>
          <a:lstStyle/>
          <a:p>
            <a:r>
              <a:rPr lang="sl-SI" sz="3600" b="1" dirty="0">
                <a:solidFill>
                  <a:schemeClr val="bg1"/>
                </a:solidFill>
              </a:rPr>
              <a:t>OPREDELITEV MEDVRSTNIŠKEGA NASILJA</a:t>
            </a:r>
          </a:p>
        </p:txBody>
      </p:sp>
      <p:grpSp>
        <p:nvGrpSpPr>
          <p:cNvPr id="5" name="Skupina 4"/>
          <p:cNvGrpSpPr/>
          <p:nvPr/>
        </p:nvGrpSpPr>
        <p:grpSpPr>
          <a:xfrm>
            <a:off x="1" y="0"/>
            <a:ext cx="1375442" cy="1123389"/>
            <a:chOff x="1" y="0"/>
            <a:chExt cx="1375442" cy="1123389"/>
          </a:xfrm>
        </p:grpSpPr>
        <p:sp>
          <p:nvSpPr>
            <p:cNvPr id="6" name="Pravokotnik 5"/>
            <p:cNvSpPr/>
            <p:nvPr/>
          </p:nvSpPr>
          <p:spPr>
            <a:xfrm>
              <a:off x="1" y="0"/>
              <a:ext cx="1375442" cy="1123389"/>
            </a:xfrm>
            <a:prstGeom prst="rect">
              <a:avLst/>
            </a:prstGeom>
            <a:solidFill>
              <a:srgbClr val="1717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Slika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5149" y="93609"/>
              <a:ext cx="1213329" cy="970051"/>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pic>
      </p:grpSp>
    </p:spTree>
    <p:extLst>
      <p:ext uri="{BB962C8B-B14F-4D97-AF65-F5344CB8AC3E}">
        <p14:creationId xmlns:p14="http://schemas.microsoft.com/office/powerpoint/2010/main" val="24659704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značba mesta vsebine 2"/>
          <p:cNvSpPr>
            <a:spLocks noGrp="1"/>
          </p:cNvSpPr>
          <p:nvPr>
            <p:ph idx="1"/>
          </p:nvPr>
        </p:nvSpPr>
        <p:spPr>
          <a:xfrm>
            <a:off x="920794" y="1512298"/>
            <a:ext cx="10401034" cy="4512113"/>
          </a:xfrm>
        </p:spPr>
        <p:txBody>
          <a:bodyPr/>
          <a:lstStyle/>
          <a:p>
            <a:r>
              <a:rPr lang="sl-SI" sz="3200" b="1" dirty="0"/>
              <a:t>OBLIKE MEDVRSTNIŠKEGA NASILJA </a:t>
            </a:r>
            <a:endParaRPr lang="sl-SI" sz="3200" b="1" dirty="0" smtClean="0"/>
          </a:p>
          <a:p>
            <a:endParaRPr lang="sl-SI" dirty="0"/>
          </a:p>
          <a:p>
            <a:pPr marL="1200150" lvl="1" indent="-514350">
              <a:buAutoNum type="arabicPeriod"/>
            </a:pPr>
            <a:r>
              <a:rPr lang="sl-SI" dirty="0" smtClean="0"/>
              <a:t>Fizično nasilje</a:t>
            </a:r>
            <a:endParaRPr lang="sl-SI" dirty="0"/>
          </a:p>
          <a:p>
            <a:pPr marL="1200150" lvl="1" indent="-514350">
              <a:buAutoNum type="arabicPeriod"/>
            </a:pPr>
            <a:r>
              <a:rPr lang="sl-SI" dirty="0"/>
              <a:t>Psihično </a:t>
            </a:r>
            <a:r>
              <a:rPr lang="sl-SI" dirty="0" smtClean="0"/>
              <a:t>nasilje (verbalno</a:t>
            </a:r>
            <a:r>
              <a:rPr lang="sl-SI" dirty="0"/>
              <a:t>, </a:t>
            </a:r>
            <a:r>
              <a:rPr lang="sl-SI" dirty="0" smtClean="0"/>
              <a:t>socialno/relacijsko </a:t>
            </a:r>
            <a:r>
              <a:rPr lang="sl-SI" dirty="0"/>
              <a:t>(izključevanje, osamitev</a:t>
            </a:r>
            <a:r>
              <a:rPr lang="sl-SI" dirty="0" smtClean="0"/>
              <a:t>))</a:t>
            </a:r>
            <a:endParaRPr lang="sl-SI" dirty="0"/>
          </a:p>
          <a:p>
            <a:pPr marL="1200150" lvl="1" indent="-514350">
              <a:buAutoNum type="arabicPeriod"/>
            </a:pPr>
            <a:r>
              <a:rPr lang="sl-SI" dirty="0" smtClean="0"/>
              <a:t>Spolno nasilje</a:t>
            </a:r>
            <a:endParaRPr lang="sl-SI" dirty="0"/>
          </a:p>
          <a:p>
            <a:pPr marL="1200150" lvl="1" indent="-514350">
              <a:buAutoNum type="arabicPeriod"/>
            </a:pPr>
            <a:r>
              <a:rPr lang="sl-SI" dirty="0"/>
              <a:t>Spletno nasilje </a:t>
            </a:r>
            <a:r>
              <a:rPr lang="sl-SI" dirty="0" smtClean="0"/>
              <a:t>(npr. e-poniževanje</a:t>
            </a:r>
            <a:r>
              <a:rPr lang="sl-SI" dirty="0"/>
              <a:t>, </a:t>
            </a:r>
            <a:r>
              <a:rPr lang="sl-SI" dirty="0" smtClean="0"/>
              <a:t>e-izključevanje</a:t>
            </a:r>
            <a:r>
              <a:rPr lang="sl-SI" dirty="0"/>
              <a:t>, </a:t>
            </a:r>
            <a:r>
              <a:rPr lang="sl-SI" dirty="0" smtClean="0"/>
              <a:t>e-govorice)</a:t>
            </a:r>
          </a:p>
          <a:p>
            <a:pPr lvl="1" indent="0">
              <a:buNone/>
            </a:pPr>
            <a:endParaRPr lang="sl-SI" dirty="0"/>
          </a:p>
          <a:p>
            <a:pPr lvl="1" indent="0">
              <a:buNone/>
            </a:pPr>
            <a:r>
              <a:rPr lang="sl-SI" dirty="0" smtClean="0"/>
              <a:t>Oblike se pogosto med seboj prepletajo. </a:t>
            </a:r>
          </a:p>
          <a:p>
            <a:pPr lvl="1" indent="0">
              <a:buNone/>
            </a:pPr>
            <a:endParaRPr lang="sl-SI" dirty="0"/>
          </a:p>
          <a:p>
            <a:pPr lvl="1" indent="0">
              <a:buNone/>
            </a:pPr>
            <a:r>
              <a:rPr lang="sl-SI" dirty="0" smtClean="0"/>
              <a:t>Iz naše nacionalne študije 2025 vemo, da so v primerih spletnega nasilja zelo pogosto prisotne tudi druge oblike nasilja. </a:t>
            </a:r>
            <a:endParaRPr lang="sl-SI" dirty="0"/>
          </a:p>
          <a:p>
            <a:endParaRPr lang="en-GB" dirty="0"/>
          </a:p>
        </p:txBody>
      </p:sp>
      <p:grpSp>
        <p:nvGrpSpPr>
          <p:cNvPr id="4" name="Skupina 3"/>
          <p:cNvGrpSpPr/>
          <p:nvPr/>
        </p:nvGrpSpPr>
        <p:grpSpPr>
          <a:xfrm>
            <a:off x="1" y="0"/>
            <a:ext cx="1375442" cy="1123389"/>
            <a:chOff x="1" y="0"/>
            <a:chExt cx="1375442" cy="1123389"/>
          </a:xfrm>
        </p:grpSpPr>
        <p:sp>
          <p:nvSpPr>
            <p:cNvPr id="5" name="Pravokotnik 4"/>
            <p:cNvSpPr/>
            <p:nvPr/>
          </p:nvSpPr>
          <p:spPr>
            <a:xfrm>
              <a:off x="1" y="0"/>
              <a:ext cx="1375442" cy="1123389"/>
            </a:xfrm>
            <a:prstGeom prst="rect">
              <a:avLst/>
            </a:prstGeom>
            <a:solidFill>
              <a:srgbClr val="1717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Slika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5149" y="93609"/>
              <a:ext cx="1213329" cy="970051"/>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pic>
      </p:grpSp>
    </p:spTree>
    <p:extLst>
      <p:ext uri="{BB962C8B-B14F-4D97-AF65-F5344CB8AC3E}">
        <p14:creationId xmlns:p14="http://schemas.microsoft.com/office/powerpoint/2010/main" val="7145347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1443626" y="93609"/>
            <a:ext cx="10040007" cy="1325563"/>
          </a:xfrm>
        </p:spPr>
        <p:txBody>
          <a:bodyPr>
            <a:normAutofit/>
          </a:bodyPr>
          <a:lstStyle/>
          <a:p>
            <a:r>
              <a:rPr lang="sl-SI" sz="3600" dirty="0" smtClean="0"/>
              <a:t>Kako prepoznati, da je otrok žrtev nasilja? </a:t>
            </a:r>
            <a:br>
              <a:rPr lang="sl-SI" sz="3600" dirty="0" smtClean="0"/>
            </a:br>
            <a:r>
              <a:rPr lang="sl-SI" sz="3600" dirty="0" smtClean="0"/>
              <a:t>(posledice in znaki nasilja)</a:t>
            </a:r>
            <a:endParaRPr lang="en-GB" sz="3600" dirty="0"/>
          </a:p>
        </p:txBody>
      </p:sp>
      <p:graphicFrame>
        <p:nvGraphicFramePr>
          <p:cNvPr id="37" name="Diagram 36"/>
          <p:cNvGraphicFramePr/>
          <p:nvPr>
            <p:extLst>
              <p:ext uri="{D42A27DB-BD31-4B8C-83A1-F6EECF244321}">
                <p14:modId xmlns:p14="http://schemas.microsoft.com/office/powerpoint/2010/main" val="3003785673"/>
              </p:ext>
            </p:extLst>
          </p:nvPr>
        </p:nvGraphicFramePr>
        <p:xfrm>
          <a:off x="1313792" y="1368994"/>
          <a:ext cx="9995877"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4" name="Skupina 3"/>
          <p:cNvGrpSpPr/>
          <p:nvPr/>
        </p:nvGrpSpPr>
        <p:grpSpPr>
          <a:xfrm>
            <a:off x="1" y="0"/>
            <a:ext cx="1375442" cy="1123389"/>
            <a:chOff x="1" y="0"/>
            <a:chExt cx="1375442" cy="1123389"/>
          </a:xfrm>
        </p:grpSpPr>
        <p:sp>
          <p:nvSpPr>
            <p:cNvPr id="5" name="Pravokotnik 4"/>
            <p:cNvSpPr/>
            <p:nvPr/>
          </p:nvSpPr>
          <p:spPr>
            <a:xfrm>
              <a:off x="1" y="0"/>
              <a:ext cx="1375442" cy="1123389"/>
            </a:xfrm>
            <a:prstGeom prst="rect">
              <a:avLst/>
            </a:prstGeom>
            <a:solidFill>
              <a:srgbClr val="1717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Slika 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5149" y="93609"/>
              <a:ext cx="1213329" cy="970051"/>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pic>
      </p:grpSp>
    </p:spTree>
    <p:extLst>
      <p:ext uri="{BB962C8B-B14F-4D97-AF65-F5344CB8AC3E}">
        <p14:creationId xmlns:p14="http://schemas.microsoft.com/office/powerpoint/2010/main" val="27038451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1550385" y="186082"/>
            <a:ext cx="10367295" cy="1325563"/>
          </a:xfrm>
        </p:spPr>
        <p:txBody>
          <a:bodyPr>
            <a:normAutofit/>
          </a:bodyPr>
          <a:lstStyle/>
          <a:p>
            <a:r>
              <a:rPr lang="sl-SI" sz="3600" dirty="0" smtClean="0"/>
              <a:t>Kaj storiti kot starš, če je moj otrok žrtev nasilja? </a:t>
            </a:r>
            <a:r>
              <a:rPr lang="sl-SI" sz="2400" dirty="0" smtClean="0"/>
              <a:t>(1/2)</a:t>
            </a:r>
            <a:r>
              <a:rPr lang="sl-SI" sz="3600" dirty="0" smtClean="0"/>
              <a:t> </a:t>
            </a:r>
            <a:endParaRPr lang="en-GB" sz="3600" dirty="0"/>
          </a:p>
        </p:txBody>
      </p:sp>
      <p:sp>
        <p:nvSpPr>
          <p:cNvPr id="3" name="Označba mesta vsebine 2"/>
          <p:cNvSpPr>
            <a:spLocks noGrp="1"/>
          </p:cNvSpPr>
          <p:nvPr>
            <p:ph idx="1"/>
          </p:nvPr>
        </p:nvSpPr>
        <p:spPr>
          <a:xfrm>
            <a:off x="1228372" y="1283045"/>
            <a:ext cx="10470671" cy="5153124"/>
          </a:xfrm>
        </p:spPr>
        <p:txBody>
          <a:bodyPr>
            <a:noAutofit/>
          </a:bodyPr>
          <a:lstStyle/>
          <a:p>
            <a:pPr marL="514350" indent="-514350">
              <a:buAutoNum type="arabicPeriod"/>
            </a:pPr>
            <a:r>
              <a:rPr lang="sl-SI" sz="2200" dirty="0" smtClean="0"/>
              <a:t>Če obstajajo indici, da je otrok izpostavljen </a:t>
            </a:r>
            <a:r>
              <a:rPr lang="sl-SI" sz="2200" dirty="0" err="1" smtClean="0"/>
              <a:t>medvrstniškemu</a:t>
            </a:r>
            <a:r>
              <a:rPr lang="sl-SI" sz="2200" dirty="0" smtClean="0"/>
              <a:t> nasilju, se skušajte z njim mirno, strpno pogovoriti. Zagotovite mu podporo.</a:t>
            </a:r>
          </a:p>
          <a:p>
            <a:pPr marL="514350" indent="-514350">
              <a:buAutoNum type="arabicPeriod"/>
            </a:pPr>
            <a:r>
              <a:rPr lang="sl-SI" sz="2200" dirty="0" smtClean="0"/>
              <a:t>Zberite informacije (z občutkom!). Zapišite si jih (Kdo? Kaj? Kdaj? Kje? Kdo je to videl?) Zavarujte dokaze (npr. naredite posnetek zaslona, shranite sporočila).</a:t>
            </a:r>
          </a:p>
          <a:p>
            <a:pPr marL="514350" indent="-514350">
              <a:buFont typeface="Arial" panose="020B0604020202020204" pitchFamily="34" charset="0"/>
              <a:buAutoNum type="arabicPeriod"/>
            </a:pPr>
            <a:r>
              <a:rPr lang="sl-SI" sz="2200" dirty="0" smtClean="0"/>
              <a:t>Ukrepajte. O tem obvestite šolo! Ne čakajte, da bo samo minilo. Če je potrebno obvestite tudi policijo. Obvestite druge tudi, če otrok prosi in trdi, da tega ne smete storiti. </a:t>
            </a:r>
            <a:r>
              <a:rPr lang="sl-SI" sz="2200" dirty="0"/>
              <a:t>Nekatera dejanja medvrstniškega nasilja </a:t>
            </a:r>
            <a:r>
              <a:rPr lang="sl-SI" sz="2200" dirty="0" smtClean="0"/>
              <a:t>so celo </a:t>
            </a:r>
            <a:r>
              <a:rPr lang="sl-SI" sz="2200" dirty="0"/>
              <a:t>kazniva dejanja. </a:t>
            </a:r>
          </a:p>
          <a:p>
            <a:pPr marL="514350" indent="-514350">
              <a:buAutoNum type="arabicPeriod"/>
            </a:pPr>
            <a:r>
              <a:rPr lang="sl-SI" sz="2200" dirty="0" smtClean="0"/>
              <a:t>Seznanite se s Protokolom za ravnanje ob zaznavi in obravnavi </a:t>
            </a:r>
            <a:r>
              <a:rPr lang="sl-SI" sz="2200" dirty="0"/>
              <a:t>medvrstniškega nasilja (</a:t>
            </a:r>
            <a:r>
              <a:rPr lang="sl-SI" sz="2200" dirty="0">
                <a:hlinkClick r:id="rId3"/>
              </a:rPr>
              <a:t>https://</a:t>
            </a:r>
            <a:r>
              <a:rPr lang="sl-SI" sz="2200" dirty="0" smtClean="0">
                <a:hlinkClick r:id="rId3"/>
              </a:rPr>
              <a:t>www.gov.si/assets/ministrstva/MVI/SRI/NASILJE/Protokol_medvrstnisko_nasilje.pdf</a:t>
            </a:r>
            <a:r>
              <a:rPr lang="sl-SI" sz="2200" dirty="0" smtClean="0"/>
              <a:t>).  </a:t>
            </a:r>
          </a:p>
          <a:p>
            <a:pPr marL="514350" indent="-514350">
              <a:buAutoNum type="arabicPeriod"/>
            </a:pPr>
            <a:r>
              <a:rPr lang="sl-SI" sz="2200" dirty="0" smtClean="0"/>
              <a:t>Medvrstniško nasilje rešujemo odrasli, ne otroci. Povežite se s šolsko svetovalno službo. Pripravite načrt dela z vašim otrokom. Spremljajte dogajanje v daljšem časovnem obsegu. Dogovorite se s šolo tudi za kasnejše sestanke in oceno stanja. Razumite, da je cilj intervencije na šoli vzpostavitev razmer, kjer bodo otroci mirno sobivali. </a:t>
            </a:r>
          </a:p>
        </p:txBody>
      </p:sp>
      <p:grpSp>
        <p:nvGrpSpPr>
          <p:cNvPr id="4" name="Skupina 3"/>
          <p:cNvGrpSpPr/>
          <p:nvPr/>
        </p:nvGrpSpPr>
        <p:grpSpPr>
          <a:xfrm>
            <a:off x="1" y="0"/>
            <a:ext cx="1375442" cy="1123389"/>
            <a:chOff x="1" y="0"/>
            <a:chExt cx="1375442" cy="1123389"/>
          </a:xfrm>
        </p:grpSpPr>
        <p:sp>
          <p:nvSpPr>
            <p:cNvPr id="5" name="Pravokotnik 4"/>
            <p:cNvSpPr/>
            <p:nvPr/>
          </p:nvSpPr>
          <p:spPr>
            <a:xfrm>
              <a:off x="1" y="0"/>
              <a:ext cx="1375442" cy="1123389"/>
            </a:xfrm>
            <a:prstGeom prst="rect">
              <a:avLst/>
            </a:prstGeom>
            <a:solidFill>
              <a:srgbClr val="1717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Slika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5149" y="93609"/>
              <a:ext cx="1213329" cy="970051"/>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pic>
      </p:grpSp>
    </p:spTree>
    <p:extLst>
      <p:ext uri="{BB962C8B-B14F-4D97-AF65-F5344CB8AC3E}">
        <p14:creationId xmlns:p14="http://schemas.microsoft.com/office/powerpoint/2010/main" val="119248083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a:bodyPr>
          <a:lstStyle/>
          <a:p>
            <a:r>
              <a:rPr lang="sl-SI" sz="3600" dirty="0"/>
              <a:t>Kaj storiti kot starš, če je moj otrok žrtev nasilja</a:t>
            </a:r>
            <a:r>
              <a:rPr lang="sl-SI" sz="3600" dirty="0" smtClean="0"/>
              <a:t>? </a:t>
            </a:r>
            <a:r>
              <a:rPr lang="sl-SI" sz="2800" dirty="0" smtClean="0"/>
              <a:t>(2/2)</a:t>
            </a:r>
            <a:r>
              <a:rPr lang="sl-SI" sz="3600" dirty="0" smtClean="0"/>
              <a:t> </a:t>
            </a:r>
            <a:endParaRPr lang="en-GB" sz="3600" dirty="0"/>
          </a:p>
        </p:txBody>
      </p:sp>
      <p:sp>
        <p:nvSpPr>
          <p:cNvPr id="3" name="Označba mesta vsebine 2"/>
          <p:cNvSpPr>
            <a:spLocks noGrp="1"/>
          </p:cNvSpPr>
          <p:nvPr>
            <p:ph idx="1"/>
          </p:nvPr>
        </p:nvSpPr>
        <p:spPr>
          <a:xfrm>
            <a:off x="1203960" y="1475104"/>
            <a:ext cx="10485120" cy="4512113"/>
          </a:xfrm>
        </p:spPr>
        <p:txBody>
          <a:bodyPr>
            <a:noAutofit/>
          </a:bodyPr>
          <a:lstStyle/>
          <a:p>
            <a:pPr marL="514350" indent="-514350">
              <a:buFont typeface="+mj-lt"/>
              <a:buAutoNum type="arabicPeriod" startAt="6"/>
            </a:pPr>
            <a:r>
              <a:rPr lang="sl-SI" sz="2200" dirty="0"/>
              <a:t>Spremljajte razpoloženje in vedenje vašega otroka. Spremljajte dogajanje na šoli in izven nje. </a:t>
            </a:r>
          </a:p>
          <a:p>
            <a:pPr marL="514350" indent="-514350">
              <a:buFont typeface="+mj-lt"/>
              <a:buAutoNum type="arabicPeriod" startAt="6"/>
            </a:pPr>
            <a:r>
              <a:rPr lang="sl-SI" sz="2200" dirty="0"/>
              <a:t>Gradite otrokovo samozavest! Naučite ga uspešnega soočanja z medvrstniškim nasiljem. Doma igrajte vloge in mu pokažite kaj naj naredi (npr. </a:t>
            </a:r>
            <a:r>
              <a:rPr lang="sl-SI" sz="2200" dirty="0" err="1"/>
              <a:t>neodzivanje</a:t>
            </a:r>
            <a:r>
              <a:rPr lang="sl-SI" sz="2200" dirty="0"/>
              <a:t> na provokacije; kratki samozavestni odgovori nazaj ob zbadanju; takoj obvestiti odrasle, če se še dogaja). Ne dajajte praznih obljub, realno se pogovorite z otrokom. Naučite ga kako ravnati, če se nasilje ponovi (kar je usklajeno tudi s šolo). </a:t>
            </a:r>
          </a:p>
          <a:p>
            <a:pPr marL="514350" indent="-514350">
              <a:buFont typeface="+mj-lt"/>
              <a:buAutoNum type="arabicPeriod" startAt="6"/>
            </a:pPr>
            <a:r>
              <a:rPr lang="sl-SI" sz="2200" dirty="0"/>
              <a:t>Podpirajte otrokovo povezovanje s prijatelji. Ne ga izolirati od vrstnikov. To da je izpostavljen nasilju ne sme voditi v dodatne kazni (npr. če je žrtev nasilja preko spleta mu ne prepovejte uporabe telefona, ampak ga naučite kako naj reagira, komu naj pove, če se bo kaj zgodilo). </a:t>
            </a:r>
          </a:p>
          <a:p>
            <a:pPr marL="514350" indent="-514350">
              <a:buFont typeface="+mj-lt"/>
              <a:buAutoNum type="arabicPeriod" startAt="6"/>
            </a:pPr>
            <a:r>
              <a:rPr lang="sl-SI" sz="2200" dirty="0"/>
              <a:t>Ne rešujte težav sami! Ne hodite do drugih staršev, ne iščite drugih otrok („Kaj si ti naredil mojemu otroku …“). </a:t>
            </a:r>
          </a:p>
          <a:p>
            <a:pPr marL="514350" indent="-514350">
              <a:buFont typeface="+mj-lt"/>
              <a:buAutoNum type="arabicPeriod" startAt="6"/>
            </a:pPr>
            <a:r>
              <a:rPr lang="sl-SI" sz="2200" dirty="0"/>
              <a:t>Bodite trdni, odločni in podporni. Spremljajte dogajanje v družini (sorojenci). Vedite, da je z ukrepanjem medvrstniško nasilje mogoče ustaviti.</a:t>
            </a:r>
            <a:endParaRPr lang="en-GB" sz="2200" dirty="0"/>
          </a:p>
          <a:p>
            <a:pPr marL="514350" indent="-514350">
              <a:buFont typeface="+mj-lt"/>
              <a:buAutoNum type="arabicPeriod" startAt="6"/>
            </a:pPr>
            <a:endParaRPr lang="en-GB" sz="2200" dirty="0"/>
          </a:p>
        </p:txBody>
      </p:sp>
      <p:grpSp>
        <p:nvGrpSpPr>
          <p:cNvPr id="4" name="Skupina 3"/>
          <p:cNvGrpSpPr/>
          <p:nvPr/>
        </p:nvGrpSpPr>
        <p:grpSpPr>
          <a:xfrm>
            <a:off x="1" y="0"/>
            <a:ext cx="1375442" cy="1123389"/>
            <a:chOff x="1" y="0"/>
            <a:chExt cx="1375442" cy="1123389"/>
          </a:xfrm>
        </p:grpSpPr>
        <p:sp>
          <p:nvSpPr>
            <p:cNvPr id="5" name="Pravokotnik 4"/>
            <p:cNvSpPr/>
            <p:nvPr/>
          </p:nvSpPr>
          <p:spPr>
            <a:xfrm>
              <a:off x="1" y="0"/>
              <a:ext cx="1375442" cy="1123389"/>
            </a:xfrm>
            <a:prstGeom prst="rect">
              <a:avLst/>
            </a:prstGeom>
            <a:solidFill>
              <a:srgbClr val="1717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Slika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5149" y="93609"/>
              <a:ext cx="1213329" cy="970051"/>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pic>
      </p:grpSp>
    </p:spTree>
    <p:extLst>
      <p:ext uri="{BB962C8B-B14F-4D97-AF65-F5344CB8AC3E}">
        <p14:creationId xmlns:p14="http://schemas.microsoft.com/office/powerpoint/2010/main" val="14348654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1497276" y="0"/>
            <a:ext cx="10040007" cy="1325563"/>
          </a:xfrm>
        </p:spPr>
        <p:txBody>
          <a:bodyPr/>
          <a:lstStyle/>
          <a:p>
            <a:r>
              <a:rPr lang="sl-SI" dirty="0" smtClean="0"/>
              <a:t>Kako preprečiti, da je moj otrok žrtev nasilja?</a:t>
            </a:r>
            <a:endParaRPr lang="en-GB" dirty="0"/>
          </a:p>
        </p:txBody>
      </p:sp>
      <p:pic>
        <p:nvPicPr>
          <p:cNvPr id="4" name="Slika 3"/>
          <p:cNvPicPr>
            <a:picLocks noChangeAspect="1"/>
          </p:cNvPicPr>
          <p:nvPr/>
        </p:nvPicPr>
        <p:blipFill>
          <a:blip r:embed="rId3"/>
          <a:stretch>
            <a:fillRect/>
          </a:stretch>
        </p:blipFill>
        <p:spPr>
          <a:xfrm>
            <a:off x="627397" y="2016735"/>
            <a:ext cx="899517" cy="854353"/>
          </a:xfrm>
          <a:prstGeom prst="rect">
            <a:avLst/>
          </a:prstGeom>
        </p:spPr>
      </p:pic>
      <p:pic>
        <p:nvPicPr>
          <p:cNvPr id="5" name="Slika 4"/>
          <p:cNvPicPr>
            <a:picLocks noChangeAspect="1"/>
          </p:cNvPicPr>
          <p:nvPr/>
        </p:nvPicPr>
        <p:blipFill>
          <a:blip r:embed="rId4"/>
          <a:stretch>
            <a:fillRect/>
          </a:stretch>
        </p:blipFill>
        <p:spPr>
          <a:xfrm>
            <a:off x="627852" y="4485891"/>
            <a:ext cx="899063" cy="826849"/>
          </a:xfrm>
          <a:prstGeom prst="rect">
            <a:avLst/>
          </a:prstGeom>
        </p:spPr>
      </p:pic>
      <p:pic>
        <p:nvPicPr>
          <p:cNvPr id="6" name="Slika 5"/>
          <p:cNvPicPr>
            <a:picLocks noChangeAspect="1"/>
          </p:cNvPicPr>
          <p:nvPr/>
        </p:nvPicPr>
        <p:blipFill>
          <a:blip r:embed="rId5"/>
          <a:stretch>
            <a:fillRect/>
          </a:stretch>
        </p:blipFill>
        <p:spPr>
          <a:xfrm>
            <a:off x="6944043" y="2016735"/>
            <a:ext cx="735638" cy="899114"/>
          </a:xfrm>
          <a:prstGeom prst="rect">
            <a:avLst/>
          </a:prstGeom>
        </p:spPr>
      </p:pic>
      <p:sp>
        <p:nvSpPr>
          <p:cNvPr id="8" name="Pravokotnik 7"/>
          <p:cNvSpPr/>
          <p:nvPr/>
        </p:nvSpPr>
        <p:spPr>
          <a:xfrm>
            <a:off x="1859417" y="1304700"/>
            <a:ext cx="4944232" cy="2685351"/>
          </a:xfrm>
          <a:prstGeom prst="rect">
            <a:avLst/>
          </a:prstGeom>
        </p:spPr>
        <p:txBody>
          <a:bodyPr wrap="square">
            <a:spAutoFit/>
          </a:bodyPr>
          <a:lstStyle/>
          <a:p>
            <a:pPr marL="342900" indent="-342900">
              <a:buAutoNum type="arabicPeriod"/>
            </a:pPr>
            <a:r>
              <a:rPr lang="sl-SI" b="1" dirty="0" smtClean="0">
                <a:solidFill>
                  <a:schemeClr val="bg1"/>
                </a:solidFill>
              </a:rPr>
              <a:t>Krepitev samozavesti in socialnih veščin</a:t>
            </a:r>
          </a:p>
          <a:p>
            <a:pPr marL="342900" indent="-342900">
              <a:buAutoNum type="arabicPeriod"/>
            </a:pPr>
            <a:endParaRPr lang="sl-SI" sz="1050" b="1" dirty="0" smtClean="0">
              <a:solidFill>
                <a:schemeClr val="bg1"/>
              </a:solidFill>
            </a:endParaRPr>
          </a:p>
          <a:p>
            <a:pPr marL="285750" indent="-285750">
              <a:buFont typeface="Arial" panose="020B0604020202020204" pitchFamily="34" charset="0"/>
              <a:buChar char="•"/>
            </a:pPr>
            <a:r>
              <a:rPr lang="sl-SI" sz="1400" dirty="0" smtClean="0">
                <a:solidFill>
                  <a:schemeClr val="bg1"/>
                </a:solidFill>
              </a:rPr>
              <a:t>Spodbujajte otroka, da izraža svoja čustva in mnenja. To je tesno povezano z odnosi v družini in komunikacijo. </a:t>
            </a:r>
          </a:p>
          <a:p>
            <a:pPr marL="285750" indent="-285750">
              <a:buFont typeface="Arial" panose="020B0604020202020204" pitchFamily="34" charset="0"/>
              <a:buChar char="•"/>
            </a:pPr>
            <a:r>
              <a:rPr lang="sl-SI" sz="1400" dirty="0" smtClean="0">
                <a:solidFill>
                  <a:schemeClr val="bg1"/>
                </a:solidFill>
              </a:rPr>
              <a:t>Učite ga </a:t>
            </a:r>
            <a:r>
              <a:rPr lang="sl-SI" sz="1400" dirty="0" err="1" smtClean="0">
                <a:solidFill>
                  <a:schemeClr val="bg1"/>
                </a:solidFill>
              </a:rPr>
              <a:t>asertivnosti</a:t>
            </a:r>
            <a:r>
              <a:rPr lang="sl-SI" sz="1400" dirty="0" smtClean="0">
                <a:solidFill>
                  <a:schemeClr val="bg1"/>
                </a:solidFill>
              </a:rPr>
              <a:t> (kako reči »ne« in postaviti meje; spoštovanje drugih in spoštovanje do njega).</a:t>
            </a:r>
          </a:p>
          <a:p>
            <a:pPr marL="285750" indent="-285750">
              <a:buFont typeface="Arial" panose="020B0604020202020204" pitchFamily="34" charset="0"/>
              <a:buChar char="•"/>
            </a:pPr>
            <a:r>
              <a:rPr lang="sl-SI" sz="1400" dirty="0" smtClean="0">
                <a:solidFill>
                  <a:schemeClr val="bg1"/>
                </a:solidFill>
              </a:rPr>
              <a:t>Spodbujajte vključitev v dejavnosti, kjer lahko razvija občutek pripadnosti (šport, glasba, krožki), samozavest in se uči odnosa z vrstniki. </a:t>
            </a:r>
          </a:p>
          <a:p>
            <a:pPr marL="285750" indent="-285750">
              <a:buFont typeface="Arial" panose="020B0604020202020204" pitchFamily="34" charset="0"/>
              <a:buChar char="•"/>
            </a:pPr>
            <a:r>
              <a:rPr lang="sl-SI" sz="1400" dirty="0" smtClean="0">
                <a:solidFill>
                  <a:schemeClr val="bg1"/>
                </a:solidFill>
              </a:rPr>
              <a:t>Spodbujajte prijateljstva z vrstniki. Prijatelji so pomemben varovalni faktor.</a:t>
            </a:r>
          </a:p>
          <a:p>
            <a:pPr marL="285750" indent="-285750">
              <a:buFont typeface="Arial" panose="020B0604020202020204" pitchFamily="34" charset="0"/>
              <a:buChar char="•"/>
            </a:pPr>
            <a:endParaRPr lang="sl-SI" sz="1400" dirty="0">
              <a:solidFill>
                <a:schemeClr val="bg1"/>
              </a:solidFill>
            </a:endParaRPr>
          </a:p>
        </p:txBody>
      </p:sp>
      <p:sp>
        <p:nvSpPr>
          <p:cNvPr id="9" name="Pravokotnik 8"/>
          <p:cNvSpPr/>
          <p:nvPr/>
        </p:nvSpPr>
        <p:spPr>
          <a:xfrm>
            <a:off x="7855846" y="4069260"/>
            <a:ext cx="4191214" cy="2469907"/>
          </a:xfrm>
          <a:prstGeom prst="rect">
            <a:avLst/>
          </a:prstGeom>
        </p:spPr>
        <p:txBody>
          <a:bodyPr wrap="square">
            <a:spAutoFit/>
          </a:bodyPr>
          <a:lstStyle/>
          <a:p>
            <a:r>
              <a:rPr lang="sl-SI" b="1" dirty="0" smtClean="0">
                <a:solidFill>
                  <a:schemeClr val="bg1"/>
                </a:solidFill>
              </a:rPr>
              <a:t>4. Sodelovanje s šolo</a:t>
            </a:r>
          </a:p>
          <a:p>
            <a:pPr marL="171450" indent="-171450">
              <a:buFont typeface="Arial" panose="020B0604020202020204" pitchFamily="34" charset="0"/>
              <a:buChar char="•"/>
            </a:pPr>
            <a:endParaRPr lang="sl-SI" sz="1050" b="1" dirty="0" smtClean="0">
              <a:solidFill>
                <a:schemeClr val="bg1"/>
              </a:solidFill>
            </a:endParaRPr>
          </a:p>
          <a:p>
            <a:pPr marL="285750" indent="-285750">
              <a:buFont typeface="Arial" panose="020B0604020202020204" pitchFamily="34" charset="0"/>
              <a:buChar char="•"/>
            </a:pPr>
            <a:r>
              <a:rPr lang="sl-SI" sz="1400" dirty="0" smtClean="0">
                <a:solidFill>
                  <a:schemeClr val="bg1"/>
                </a:solidFill>
              </a:rPr>
              <a:t>Vzpostavite pozitiven odnos z učitelji (šolsko svetovalno službo). Pogovorite se o stvareh , ki vas skrbijo in so pomembne za vašega otroka.</a:t>
            </a:r>
          </a:p>
          <a:p>
            <a:pPr marL="285750" indent="-285750">
              <a:buFont typeface="Arial" panose="020B0604020202020204" pitchFamily="34" charset="0"/>
              <a:buChar char="•"/>
            </a:pPr>
            <a:r>
              <a:rPr lang="sl-SI" sz="1400" dirty="0" smtClean="0">
                <a:solidFill>
                  <a:schemeClr val="bg1"/>
                </a:solidFill>
              </a:rPr>
              <a:t>Vedite, da je šola dolžna zagotoviti varno učno okolje, ključna naloga je zaščita žrtve (vendar razumite, da cilj ukrepanja zoper otroka, ki izvaja nasilje, ni kaznovanje, temveč sprememba vedenja in razvoj odgovornosti). </a:t>
            </a:r>
          </a:p>
          <a:p>
            <a:pPr marL="285750" indent="-285750">
              <a:buFont typeface="Arial" panose="020B0604020202020204" pitchFamily="34" charset="0"/>
              <a:buChar char="•"/>
            </a:pPr>
            <a:endParaRPr lang="sl-SI" sz="1400" dirty="0">
              <a:solidFill>
                <a:schemeClr val="bg1"/>
              </a:solidFill>
            </a:endParaRPr>
          </a:p>
        </p:txBody>
      </p:sp>
      <p:sp>
        <p:nvSpPr>
          <p:cNvPr id="10" name="Rectangle 7"/>
          <p:cNvSpPr>
            <a:spLocks noChangeArrowheads="1"/>
          </p:cNvSpPr>
          <p:nvPr/>
        </p:nvSpPr>
        <p:spPr bwMode="auto">
          <a:xfrm>
            <a:off x="7855846" y="1174685"/>
            <a:ext cx="4043578" cy="29623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sl-SI" altLang="en-US" b="1" i="0" u="none" strike="noStrike" cap="none" normalizeH="0" baseline="0" dirty="0" smtClean="0">
                <a:ln>
                  <a:noFill/>
                </a:ln>
                <a:solidFill>
                  <a:schemeClr val="bg1"/>
                </a:solidFill>
                <a:effectLst/>
              </a:rPr>
              <a:t>3. Digitalna varnost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sl-SI" altLang="en-US" sz="1050" b="1" i="0" u="none" strike="noStrike" cap="none" normalizeH="0" baseline="0" dirty="0" smtClean="0">
              <a:ln>
                <a:noFill/>
              </a:ln>
              <a:solidFill>
                <a:schemeClr val="bg1"/>
              </a:solidFill>
              <a:effectLst/>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sl-SI" altLang="en-US" sz="1400" b="0" i="0" u="none" strike="noStrike" cap="none" normalizeH="0" baseline="0" dirty="0" smtClean="0">
                <a:ln>
                  <a:noFill/>
                </a:ln>
                <a:solidFill>
                  <a:schemeClr val="bg1"/>
                </a:solidFill>
                <a:effectLst/>
              </a:rPr>
              <a:t>Naučite otroka varne uporabe interneta in družbenih omrežij</a:t>
            </a:r>
            <a:r>
              <a:rPr lang="sl-SI" altLang="en-US" sz="1400" dirty="0" smtClean="0">
                <a:solidFill>
                  <a:schemeClr val="bg1"/>
                </a:solidFill>
              </a:rPr>
              <a:t> (nevarnost ni samo medvrstniško nasilje!)</a:t>
            </a:r>
            <a:endParaRPr kumimoji="0" lang="sl-SI" altLang="en-US" sz="1400" b="0" i="0" u="none" strike="noStrike" cap="none" normalizeH="0" baseline="0" dirty="0" smtClean="0">
              <a:ln>
                <a:noFill/>
              </a:ln>
              <a:solidFill>
                <a:schemeClr val="bg1"/>
              </a:solidFill>
              <a:effectLst/>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sl-SI" altLang="en-US" sz="1400" b="0" i="0" u="none" strike="noStrike" cap="none" normalizeH="0" baseline="0" dirty="0" smtClean="0">
                <a:ln>
                  <a:noFill/>
                </a:ln>
                <a:solidFill>
                  <a:schemeClr val="bg1"/>
                </a:solidFill>
                <a:effectLst/>
              </a:rPr>
              <a:t>Spremljajte kaj počnejo na internetu (ne vohunite, ampak spremljajte).</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sl-SI" altLang="en-US" sz="1400" b="0" i="0" u="none" strike="noStrike" cap="none" normalizeH="0" baseline="0" dirty="0" smtClean="0">
                <a:ln>
                  <a:noFill/>
                </a:ln>
                <a:solidFill>
                  <a:schemeClr val="bg1"/>
                </a:solidFill>
                <a:effectLst/>
              </a:rPr>
              <a:t>Seznanite se o nevarnostih spletnega nasilja in o tem potem seznanite otroka.</a:t>
            </a:r>
            <a:r>
              <a:rPr kumimoji="0" lang="sl-SI" altLang="en-US" sz="1400" b="0" i="0" u="none" strike="noStrike" cap="none" normalizeH="0" dirty="0" smtClean="0">
                <a:ln>
                  <a:noFill/>
                </a:ln>
                <a:solidFill>
                  <a:schemeClr val="bg1"/>
                </a:solidFill>
                <a:effectLst/>
              </a:rPr>
              <a:t> </a:t>
            </a:r>
            <a:endParaRPr kumimoji="0" lang="sl-SI" altLang="en-US" sz="1400" b="0" i="0" u="none" strike="noStrike" cap="none" normalizeH="0" baseline="0" dirty="0" smtClean="0">
              <a:ln>
                <a:noFill/>
              </a:ln>
              <a:solidFill>
                <a:schemeClr val="bg1"/>
              </a:solidFill>
              <a:effectLst/>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sl-SI" altLang="en-US" sz="1400" b="0" i="0" u="none" strike="noStrike" cap="none" normalizeH="0" baseline="0" dirty="0" smtClean="0">
                <a:ln>
                  <a:noFill/>
                </a:ln>
                <a:solidFill>
                  <a:schemeClr val="bg1"/>
                </a:solidFill>
                <a:effectLst/>
              </a:rPr>
              <a:t>Dogovorite se za pravila glede deljenja osebnih podatkov in fotografij</a:t>
            </a:r>
            <a:r>
              <a:rPr lang="sl-SI" altLang="en-US" sz="1400" dirty="0" smtClean="0">
                <a:solidFill>
                  <a:schemeClr val="bg1"/>
                </a:solidFill>
              </a:rPr>
              <a:t>; postavite pravila e-komunikacije. </a:t>
            </a:r>
            <a:r>
              <a:rPr kumimoji="0" lang="sl-SI" altLang="en-US" sz="1400" b="0" i="0" u="none" strike="noStrike" cap="none" normalizeH="0" baseline="0" dirty="0" smtClean="0">
                <a:ln>
                  <a:noFill/>
                </a:ln>
                <a:solidFill>
                  <a:schemeClr val="bg1"/>
                </a:solidFill>
                <a:effectLst/>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sl-SI" altLang="en-US" sz="1800" b="0" i="0" u="none" strike="noStrike" cap="none" normalizeH="0" baseline="0" dirty="0" smtClean="0">
              <a:ln>
                <a:noFill/>
              </a:ln>
              <a:solidFill>
                <a:schemeClr val="bg1"/>
              </a:solidFill>
              <a:effectLst/>
              <a:latin typeface="Arial" panose="020B0604020202020204" pitchFamily="34" charset="0"/>
            </a:endParaRPr>
          </a:p>
        </p:txBody>
      </p:sp>
      <p:sp>
        <p:nvSpPr>
          <p:cNvPr id="11" name="Pravokotnik 10"/>
          <p:cNvSpPr/>
          <p:nvPr/>
        </p:nvSpPr>
        <p:spPr>
          <a:xfrm>
            <a:off x="1783572" y="4029312"/>
            <a:ext cx="4139284" cy="2254463"/>
          </a:xfrm>
          <a:prstGeom prst="rect">
            <a:avLst/>
          </a:prstGeom>
        </p:spPr>
        <p:txBody>
          <a:bodyPr wrap="square">
            <a:spAutoFit/>
          </a:bodyPr>
          <a:lstStyle/>
          <a:p>
            <a:r>
              <a:rPr lang="sl-SI" b="1" dirty="0" smtClean="0">
                <a:solidFill>
                  <a:schemeClr val="bg1"/>
                </a:solidFill>
              </a:rPr>
              <a:t>2. Odprt pogovor in zaupanje</a:t>
            </a:r>
          </a:p>
          <a:p>
            <a:endParaRPr lang="sl-SI" sz="1050" b="1" dirty="0" smtClean="0">
              <a:solidFill>
                <a:schemeClr val="bg1"/>
              </a:solidFill>
            </a:endParaRPr>
          </a:p>
          <a:p>
            <a:pPr marL="285750" indent="-285750">
              <a:buFont typeface="Arial" panose="020B0604020202020204" pitchFamily="34" charset="0"/>
              <a:buChar char="•"/>
            </a:pPr>
            <a:r>
              <a:rPr lang="sl-SI" sz="1400" dirty="0" smtClean="0">
                <a:solidFill>
                  <a:schemeClr val="bg1"/>
                </a:solidFill>
              </a:rPr>
              <a:t>Redno se pogovarjaj o njegovem dnevu in odnosih v šoli. </a:t>
            </a:r>
          </a:p>
          <a:p>
            <a:pPr marL="285750" indent="-285750">
              <a:buFont typeface="Arial" panose="020B0604020202020204" pitchFamily="34" charset="0"/>
              <a:buChar char="•"/>
            </a:pPr>
            <a:r>
              <a:rPr lang="sl-SI" sz="1400" dirty="0" smtClean="0">
                <a:solidFill>
                  <a:schemeClr val="bg1"/>
                </a:solidFill>
              </a:rPr>
              <a:t>Ustvarite okolje, kjer se otrok počuti varnega in podprtega, da pove, če ima težave.</a:t>
            </a:r>
          </a:p>
          <a:p>
            <a:pPr marL="285750" indent="-285750">
              <a:buFont typeface="Arial" panose="020B0604020202020204" pitchFamily="34" charset="0"/>
              <a:buChar char="•"/>
            </a:pPr>
            <a:r>
              <a:rPr lang="sl-SI" sz="1400" dirty="0" smtClean="0">
                <a:solidFill>
                  <a:schemeClr val="bg1"/>
                </a:solidFill>
              </a:rPr>
              <a:t>Naučite ga, da v primeru nasilja, to ni krivda žrtve in da mora o tem obvestiti odraslo osebo na šoli in/ali povedati vam. Povejte mu, da odrasli ob nasilju ukrepamo. </a:t>
            </a:r>
            <a:endParaRPr lang="sl-SI" sz="1400" dirty="0">
              <a:solidFill>
                <a:schemeClr val="bg1"/>
              </a:solidFill>
            </a:endParaRPr>
          </a:p>
        </p:txBody>
      </p:sp>
      <p:pic>
        <p:nvPicPr>
          <p:cNvPr id="12" name="Slika 11"/>
          <p:cNvPicPr>
            <a:picLocks noChangeAspect="1"/>
          </p:cNvPicPr>
          <p:nvPr/>
        </p:nvPicPr>
        <p:blipFill>
          <a:blip r:embed="rId6"/>
          <a:stretch>
            <a:fillRect/>
          </a:stretch>
        </p:blipFill>
        <p:spPr>
          <a:xfrm>
            <a:off x="6637393" y="4485891"/>
            <a:ext cx="1042288" cy="825194"/>
          </a:xfrm>
          <a:prstGeom prst="rect">
            <a:avLst/>
          </a:prstGeom>
        </p:spPr>
      </p:pic>
      <p:grpSp>
        <p:nvGrpSpPr>
          <p:cNvPr id="13" name="Skupina 12"/>
          <p:cNvGrpSpPr/>
          <p:nvPr/>
        </p:nvGrpSpPr>
        <p:grpSpPr>
          <a:xfrm>
            <a:off x="1" y="0"/>
            <a:ext cx="1375442" cy="1123389"/>
            <a:chOff x="1" y="0"/>
            <a:chExt cx="1375442" cy="1123389"/>
          </a:xfrm>
        </p:grpSpPr>
        <p:sp>
          <p:nvSpPr>
            <p:cNvPr id="14" name="Pravokotnik 13"/>
            <p:cNvSpPr/>
            <p:nvPr/>
          </p:nvSpPr>
          <p:spPr>
            <a:xfrm>
              <a:off x="1" y="0"/>
              <a:ext cx="1375442" cy="1123389"/>
            </a:xfrm>
            <a:prstGeom prst="rect">
              <a:avLst/>
            </a:prstGeom>
            <a:solidFill>
              <a:srgbClr val="1717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5" name="Slika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5149" y="93609"/>
              <a:ext cx="1213329" cy="970051"/>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pic>
      </p:grpSp>
    </p:spTree>
    <p:extLst>
      <p:ext uri="{BB962C8B-B14F-4D97-AF65-F5344CB8AC3E}">
        <p14:creationId xmlns:p14="http://schemas.microsoft.com/office/powerpoint/2010/main" val="8361815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2728426" y="350023"/>
            <a:ext cx="7832268" cy="676275"/>
          </a:xfrm>
        </p:spPr>
        <p:txBody>
          <a:bodyPr>
            <a:normAutofit/>
          </a:bodyPr>
          <a:lstStyle/>
          <a:p>
            <a:r>
              <a:rPr lang="sl-SI" sz="2800" dirty="0" smtClean="0">
                <a:latin typeface="+mn-lt"/>
                <a:ea typeface="Cambria" panose="02040503050406030204" pitchFamily="18" charset="0"/>
              </a:rPr>
              <a:t>VSEBINA PREVENTIVNEGA PROGRAMA</a:t>
            </a:r>
            <a:endParaRPr lang="en-GB" sz="2800" dirty="0">
              <a:latin typeface="+mn-lt"/>
              <a:ea typeface="Cambria" panose="02040503050406030204" pitchFamily="18" charset="0"/>
            </a:endParaRPr>
          </a:p>
        </p:txBody>
      </p:sp>
      <p:sp>
        <p:nvSpPr>
          <p:cNvPr id="4" name="Pravokotnik 3"/>
          <p:cNvSpPr/>
          <p:nvPr/>
        </p:nvSpPr>
        <p:spPr>
          <a:xfrm>
            <a:off x="1742994" y="5724516"/>
            <a:ext cx="9062114" cy="738664"/>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marL="171450" indent="-171450">
              <a:buFont typeface="Wingdings" panose="05000000000000000000" pitchFamily="2" charset="2"/>
              <a:buChar char="q"/>
            </a:pPr>
            <a:r>
              <a:rPr lang="sl-SI" sz="1400" b="1" dirty="0" smtClean="0">
                <a:ea typeface="Cambria" panose="02040503050406030204" pitchFamily="18" charset="0"/>
              </a:rPr>
              <a:t>Priprava vsebine za preventivne delavnice in intervencije (skupaj s šolami &amp; zunanjimi)</a:t>
            </a:r>
          </a:p>
          <a:p>
            <a:pPr marL="171450" indent="-171450">
              <a:buFont typeface="Wingdings" panose="05000000000000000000" pitchFamily="2" charset="2"/>
              <a:buChar char="q"/>
            </a:pPr>
            <a:r>
              <a:rPr lang="sl-SI" sz="1400" b="1" dirty="0" smtClean="0">
                <a:ea typeface="Cambria" panose="02040503050406030204" pitchFamily="18" charset="0"/>
              </a:rPr>
              <a:t>Identifikacija stanja na šolah (kvalitativna in kvantitativna raziskava)</a:t>
            </a:r>
          </a:p>
          <a:p>
            <a:pPr marL="171450" indent="-171450">
              <a:buFont typeface="Wingdings" panose="05000000000000000000" pitchFamily="2" charset="2"/>
              <a:buChar char="q"/>
            </a:pPr>
            <a:r>
              <a:rPr lang="sl-SI" sz="1400" b="1" dirty="0" smtClean="0">
                <a:ea typeface="Cambria" panose="02040503050406030204" pitchFamily="18" charset="0"/>
              </a:rPr>
              <a:t>Evalvacija učinkovitosti programa</a:t>
            </a:r>
            <a:endParaRPr lang="sl-SI" sz="1400" b="1" dirty="0">
              <a:ea typeface="Cambria" panose="02040503050406030204" pitchFamily="18" charset="0"/>
            </a:endParaRPr>
          </a:p>
        </p:txBody>
      </p:sp>
      <p:sp>
        <p:nvSpPr>
          <p:cNvPr id="12" name="Pravokotnik 11"/>
          <p:cNvSpPr/>
          <p:nvPr/>
        </p:nvSpPr>
        <p:spPr>
          <a:xfrm>
            <a:off x="4315145" y="5417295"/>
            <a:ext cx="3228448" cy="338554"/>
          </a:xfrm>
          <a:prstGeom prst="rect">
            <a:avLst/>
          </a:prstGeom>
          <a:noFill/>
        </p:spPr>
        <p:txBody>
          <a:bodyPr wrap="none">
            <a:spAutoFit/>
          </a:bodyPr>
          <a:lstStyle/>
          <a:p>
            <a:r>
              <a:rPr lang="sl-SI" sz="1600" b="1" dirty="0" smtClean="0">
                <a:solidFill>
                  <a:srgbClr val="00B0F0"/>
                </a:solidFill>
              </a:rPr>
              <a:t>RAZISKOVALNO/STROKOVNO DELO </a:t>
            </a:r>
            <a:endParaRPr lang="sl-SI" sz="1600" b="1" dirty="0">
              <a:solidFill>
                <a:srgbClr val="00B0F0"/>
              </a:solidFill>
            </a:endParaRPr>
          </a:p>
        </p:txBody>
      </p:sp>
      <p:sp>
        <p:nvSpPr>
          <p:cNvPr id="16" name="PoljeZBesedilom 15"/>
          <p:cNvSpPr txBox="1"/>
          <p:nvPr/>
        </p:nvSpPr>
        <p:spPr>
          <a:xfrm>
            <a:off x="1742994" y="1919559"/>
            <a:ext cx="1477878" cy="369332"/>
          </a:xfrm>
          <a:prstGeom prst="rect">
            <a:avLst/>
          </a:prstGeom>
          <a:noFill/>
        </p:spPr>
        <p:txBody>
          <a:bodyPr wrap="square" rtlCol="0">
            <a:spAutoFit/>
          </a:bodyPr>
          <a:lstStyle/>
          <a:p>
            <a:endParaRPr lang="en-GB" dirty="0"/>
          </a:p>
        </p:txBody>
      </p:sp>
      <p:sp>
        <p:nvSpPr>
          <p:cNvPr id="17" name="PoljeZBesedilom 16"/>
          <p:cNvSpPr txBox="1"/>
          <p:nvPr/>
        </p:nvSpPr>
        <p:spPr>
          <a:xfrm>
            <a:off x="386123" y="2050978"/>
            <a:ext cx="2691447" cy="329320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sl-SI" sz="1400" b="1" dirty="0" smtClean="0">
                <a:solidFill>
                  <a:srgbClr val="C00000"/>
                </a:solidFill>
              </a:rPr>
              <a:t>ORGANIZACIJSKE AKTIVNOSTI NA RAVNI ŠOLE</a:t>
            </a:r>
          </a:p>
          <a:p>
            <a:endParaRPr lang="sl-SI" sz="1200" dirty="0" smtClean="0">
              <a:solidFill>
                <a:srgbClr val="C00000"/>
              </a:solidFill>
            </a:endParaRPr>
          </a:p>
          <a:p>
            <a:pPr marL="171450" indent="-171450">
              <a:buFont typeface="Arial" panose="020B0604020202020204" pitchFamily="34" charset="0"/>
              <a:buChar char="•"/>
            </a:pPr>
            <a:r>
              <a:rPr lang="sl-SI" sz="1200" dirty="0" smtClean="0"/>
              <a:t>Oblikovanje tima za preventivno delo in intervencije &amp; redni sestanki</a:t>
            </a:r>
          </a:p>
          <a:p>
            <a:pPr marL="171450" indent="-171450">
              <a:buFont typeface="Arial" panose="020B0604020202020204" pitchFamily="34" charset="0"/>
              <a:buChar char="•"/>
            </a:pPr>
            <a:r>
              <a:rPr lang="sl-SI" sz="1200" dirty="0" smtClean="0"/>
              <a:t>Priprava formalne podlage za izvedbo programa (LDN, hišni red, šolski red, vzgojni načrt) </a:t>
            </a:r>
          </a:p>
          <a:p>
            <a:pPr marL="171450" indent="-171450">
              <a:buFont typeface="Arial" panose="020B0604020202020204" pitchFamily="34" charset="0"/>
              <a:buChar char="•"/>
            </a:pPr>
            <a:r>
              <a:rPr lang="sl-SI" sz="1200" dirty="0" smtClean="0"/>
              <a:t>Sodelovanje šole z zunanjimi institucijami (centri za socialno delo, policija, nevladne organizacije, društva ipd.) in starši</a:t>
            </a:r>
          </a:p>
          <a:p>
            <a:pPr marL="171450" indent="-171450">
              <a:buFont typeface="Arial" panose="020B0604020202020204" pitchFamily="34" charset="0"/>
              <a:buChar char="•"/>
            </a:pPr>
            <a:r>
              <a:rPr lang="sl-SI" sz="1200" dirty="0" smtClean="0"/>
              <a:t>Aktivnosti na ravni šole (povečan nadzor med odmori, posebni ukrepi v primeru nasilja)</a:t>
            </a:r>
          </a:p>
          <a:p>
            <a:endParaRPr lang="sl-SI" sz="1200" dirty="0"/>
          </a:p>
          <a:p>
            <a:endParaRPr lang="sl-SI" sz="1200" dirty="0" smtClean="0"/>
          </a:p>
        </p:txBody>
      </p:sp>
      <p:sp>
        <p:nvSpPr>
          <p:cNvPr id="18" name="PoljeZBesedilom 17"/>
          <p:cNvSpPr txBox="1"/>
          <p:nvPr/>
        </p:nvSpPr>
        <p:spPr>
          <a:xfrm>
            <a:off x="3205982" y="2074060"/>
            <a:ext cx="2642133" cy="327782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sl-SI" sz="1400" b="1" dirty="0" smtClean="0">
                <a:solidFill>
                  <a:srgbClr val="C00000"/>
                </a:solidFill>
              </a:rPr>
              <a:t>PREVENTIVNE DEJAVNOSTI </a:t>
            </a:r>
          </a:p>
          <a:p>
            <a:pPr algn="ctr"/>
            <a:r>
              <a:rPr lang="sl-SI" sz="1400" b="1" dirty="0" smtClean="0">
                <a:solidFill>
                  <a:srgbClr val="C00000"/>
                </a:solidFill>
              </a:rPr>
              <a:t>&amp; RAZVOJ VEŠČIN</a:t>
            </a:r>
            <a:endParaRPr lang="sl-SI" sz="1400" dirty="0" smtClean="0">
              <a:solidFill>
                <a:srgbClr val="C00000"/>
              </a:solidFill>
            </a:endParaRPr>
          </a:p>
          <a:p>
            <a:pPr marL="171450" indent="-171450">
              <a:buFont typeface="Arial" panose="020B0604020202020204" pitchFamily="34" charset="0"/>
              <a:buChar char="•"/>
            </a:pPr>
            <a:r>
              <a:rPr lang="sl-SI" sz="1200" dirty="0" smtClean="0"/>
              <a:t>Strokovno usposabljanje zaposlenih na šolah; učencev; staršev (2x letno) + preventivne delavnice policije</a:t>
            </a:r>
          </a:p>
          <a:p>
            <a:pPr marL="171450" indent="-171450">
              <a:buFont typeface="Arial" panose="020B0604020202020204" pitchFamily="34" charset="0"/>
              <a:buChar char="•"/>
            </a:pPr>
            <a:r>
              <a:rPr lang="sl-SI" sz="1200" dirty="0" smtClean="0"/>
              <a:t>Izvedba delavnic &amp; aktivnosti na 10 razrednih urah (7., 8., 9. razred SLO) </a:t>
            </a:r>
          </a:p>
          <a:p>
            <a:pPr marL="171450" indent="-171450">
              <a:buFont typeface="Arial" panose="020B0604020202020204" pitchFamily="34" charset="0"/>
              <a:buChar char="•"/>
            </a:pPr>
            <a:r>
              <a:rPr lang="sl-SI" sz="1200" dirty="0" smtClean="0"/>
              <a:t>Izvedba dneva dejavnosti (vsaj 1 dan) (priprava gradiva za dan dejavnosti)</a:t>
            </a:r>
          </a:p>
          <a:p>
            <a:pPr marL="171450" indent="-171450">
              <a:buFont typeface="Arial" panose="020B0604020202020204" pitchFamily="34" charset="0"/>
              <a:buChar char="•"/>
            </a:pPr>
            <a:r>
              <a:rPr lang="sl-SI" sz="1200" dirty="0" smtClean="0"/>
              <a:t>Preventivne dejavnosti pri predmetih (vključitev vsebin v predmete slo. jezik, državljanska vzgoja in etika, športna vzgoja)</a:t>
            </a:r>
          </a:p>
          <a:p>
            <a:pPr marL="171450" indent="-171450">
              <a:buFont typeface="Arial" panose="020B0604020202020204" pitchFamily="34" charset="0"/>
              <a:buChar char="•"/>
            </a:pPr>
            <a:r>
              <a:rPr lang="sl-SI" sz="1200" dirty="0" smtClean="0"/>
              <a:t>Začetni („</a:t>
            </a:r>
            <a:r>
              <a:rPr lang="sl-SI" sz="1200" dirty="0" err="1" smtClean="0"/>
              <a:t>kick</a:t>
            </a:r>
            <a:r>
              <a:rPr lang="sl-SI" sz="1200" dirty="0" smtClean="0"/>
              <a:t> </a:t>
            </a:r>
            <a:r>
              <a:rPr lang="sl-SI" sz="1200" dirty="0" err="1" smtClean="0"/>
              <a:t>off</a:t>
            </a:r>
            <a:r>
              <a:rPr lang="sl-SI" sz="1200" dirty="0" smtClean="0"/>
              <a:t>“) in zaključni dogodek</a:t>
            </a:r>
          </a:p>
          <a:p>
            <a:endParaRPr lang="sl-SI" sz="1100" dirty="0"/>
          </a:p>
        </p:txBody>
      </p:sp>
      <p:sp>
        <p:nvSpPr>
          <p:cNvPr id="19" name="PoljeZBesedilom 18"/>
          <p:cNvSpPr txBox="1"/>
          <p:nvPr/>
        </p:nvSpPr>
        <p:spPr>
          <a:xfrm>
            <a:off x="5976527" y="2066838"/>
            <a:ext cx="1864209" cy="32624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sl-SI" sz="1400" b="1" dirty="0" smtClean="0">
                <a:solidFill>
                  <a:srgbClr val="C00000"/>
                </a:solidFill>
              </a:rPr>
              <a:t>INTERVENCIJE </a:t>
            </a:r>
          </a:p>
          <a:p>
            <a:pPr algn="ctr"/>
            <a:endParaRPr lang="sl-SI" sz="1100" b="1" dirty="0" smtClean="0">
              <a:solidFill>
                <a:srgbClr val="C00000"/>
              </a:solidFill>
            </a:endParaRPr>
          </a:p>
          <a:p>
            <a:pPr marL="171450" indent="-171450">
              <a:buFont typeface="Arial" panose="020B0604020202020204" pitchFamily="34" charset="0"/>
              <a:buChar char="•"/>
            </a:pPr>
            <a:r>
              <a:rPr lang="sl-SI" sz="1200" dirty="0" smtClean="0"/>
              <a:t>Ukrepi za obravnavo različnih primerov medvrstniškega nasilja</a:t>
            </a:r>
          </a:p>
          <a:p>
            <a:pPr marL="171450" indent="-171450">
              <a:buFont typeface="Arial" panose="020B0604020202020204" pitchFamily="34" charset="0"/>
              <a:buChar char="•"/>
            </a:pPr>
            <a:r>
              <a:rPr lang="sl-SI" sz="1200" dirty="0" smtClean="0"/>
              <a:t>Ukrepi za delo z žrtvami (učenci, učitelji, starši)</a:t>
            </a:r>
          </a:p>
          <a:p>
            <a:pPr marL="171450" indent="-171450">
              <a:buFont typeface="Arial" panose="020B0604020202020204" pitchFamily="34" charset="0"/>
              <a:buChar char="•"/>
            </a:pPr>
            <a:r>
              <a:rPr lang="sl-SI" sz="1200" dirty="0" smtClean="0"/>
              <a:t>Ukrepi za delo izvajalci nasilja</a:t>
            </a:r>
          </a:p>
          <a:p>
            <a:pPr marL="171450" indent="-171450">
              <a:buFont typeface="Arial" panose="020B0604020202020204" pitchFamily="34" charset="0"/>
              <a:buChar char="•"/>
            </a:pPr>
            <a:r>
              <a:rPr lang="sl-SI" sz="1200" dirty="0" smtClean="0"/>
              <a:t>Ukrepi za delo z opazovalci</a:t>
            </a:r>
          </a:p>
          <a:p>
            <a:pPr marL="171450" indent="-171450">
              <a:buFont typeface="Arial" panose="020B0604020202020204" pitchFamily="34" charset="0"/>
              <a:buChar char="•"/>
            </a:pPr>
            <a:r>
              <a:rPr lang="sl-SI" sz="1200" dirty="0" smtClean="0"/>
              <a:t>Disciplinski ukrepi</a:t>
            </a:r>
          </a:p>
          <a:p>
            <a:endParaRPr lang="sl-SI" sz="1200" dirty="0" smtClean="0"/>
          </a:p>
          <a:p>
            <a:endParaRPr lang="sl-SI" sz="300" dirty="0" smtClean="0"/>
          </a:p>
          <a:p>
            <a:endParaRPr lang="sl-SI" sz="300" dirty="0"/>
          </a:p>
          <a:p>
            <a:endParaRPr lang="sl-SI" sz="300" dirty="0" smtClean="0"/>
          </a:p>
          <a:p>
            <a:endParaRPr lang="sl-SI" sz="300" dirty="0" smtClean="0"/>
          </a:p>
          <a:p>
            <a:endParaRPr lang="sl-SI" sz="300" dirty="0"/>
          </a:p>
          <a:p>
            <a:endParaRPr lang="sl-SI" sz="900" dirty="0" smtClean="0"/>
          </a:p>
          <a:p>
            <a:endParaRPr lang="sl-SI" sz="900" dirty="0" smtClean="0"/>
          </a:p>
          <a:p>
            <a:endParaRPr lang="sl-SI" sz="1600" dirty="0"/>
          </a:p>
        </p:txBody>
      </p:sp>
      <p:sp>
        <p:nvSpPr>
          <p:cNvPr id="20" name="PoljeZBesedilom 19"/>
          <p:cNvSpPr txBox="1"/>
          <p:nvPr/>
        </p:nvSpPr>
        <p:spPr>
          <a:xfrm>
            <a:off x="7969148" y="2057402"/>
            <a:ext cx="1843592" cy="32624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GB" sz="1200" b="1" dirty="0" smtClean="0">
                <a:solidFill>
                  <a:srgbClr val="C00000"/>
                </a:solidFill>
              </a:rPr>
              <a:t>SODELOVANJE ŠOLE Z ZUNANJIM OKOLJEM</a:t>
            </a:r>
            <a:endParaRPr lang="en-GB" sz="1200" dirty="0" smtClean="0">
              <a:solidFill>
                <a:srgbClr val="C00000"/>
              </a:solidFill>
            </a:endParaRPr>
          </a:p>
          <a:p>
            <a:pPr marL="171450" indent="-171450">
              <a:buFont typeface="Arial" panose="020B0604020202020204" pitchFamily="34" charset="0"/>
              <a:buChar char="•"/>
            </a:pPr>
            <a:endParaRPr lang="sl-SI" sz="1200" dirty="0" smtClean="0"/>
          </a:p>
          <a:p>
            <a:pPr marL="171450" indent="-171450">
              <a:buFont typeface="Arial" panose="020B0604020202020204" pitchFamily="34" charset="0"/>
              <a:buChar char="•"/>
            </a:pPr>
            <a:r>
              <a:rPr lang="en-GB" sz="1200" dirty="0" err="1" smtClean="0"/>
              <a:t>Redna</a:t>
            </a:r>
            <a:r>
              <a:rPr lang="en-GB" sz="1200" dirty="0" smtClean="0"/>
              <a:t> </a:t>
            </a:r>
            <a:r>
              <a:rPr lang="en-GB" sz="1200" dirty="0" err="1"/>
              <a:t>srečanja</a:t>
            </a:r>
            <a:r>
              <a:rPr lang="en-GB" sz="1200" dirty="0"/>
              <a:t> in </a:t>
            </a:r>
            <a:r>
              <a:rPr lang="en-GB" sz="1200" dirty="0" err="1"/>
              <a:t>sodelovanje</a:t>
            </a:r>
            <a:endParaRPr lang="en-GB" sz="1200" dirty="0"/>
          </a:p>
          <a:p>
            <a:pPr marL="171450" indent="-171450">
              <a:buFont typeface="Arial" panose="020B0604020202020204" pitchFamily="34" charset="0"/>
              <a:buChar char="•"/>
            </a:pPr>
            <a:r>
              <a:rPr lang="en-GB" sz="1200" dirty="0" err="1"/>
              <a:t>Načrtovanje</a:t>
            </a:r>
            <a:r>
              <a:rPr lang="en-GB" sz="1200" dirty="0"/>
              <a:t> in </a:t>
            </a:r>
            <a:r>
              <a:rPr lang="en-GB" sz="1200" dirty="0" err="1"/>
              <a:t>izvajanje</a:t>
            </a:r>
            <a:r>
              <a:rPr lang="en-GB" sz="1200" dirty="0"/>
              <a:t> </a:t>
            </a:r>
            <a:r>
              <a:rPr lang="en-GB" sz="1200" dirty="0" err="1"/>
              <a:t>skupnih</a:t>
            </a:r>
            <a:r>
              <a:rPr lang="en-GB" sz="1200" dirty="0"/>
              <a:t> </a:t>
            </a:r>
            <a:r>
              <a:rPr lang="sl-SI" sz="1200" dirty="0" smtClean="0"/>
              <a:t>aktivnosti</a:t>
            </a:r>
          </a:p>
          <a:p>
            <a:pPr marL="171450" indent="-171450">
              <a:buFont typeface="Arial" panose="020B0604020202020204" pitchFamily="34" charset="0"/>
              <a:buChar char="•"/>
            </a:pPr>
            <a:r>
              <a:rPr lang="sl-SI" sz="1200" dirty="0"/>
              <a:t>Načrt vključevanja staršev, sodelovanje z lokalnim okoljem, </a:t>
            </a:r>
            <a:r>
              <a:rPr lang="sl-SI" sz="1200" dirty="0" smtClean="0"/>
              <a:t>NVO (Center </a:t>
            </a:r>
            <a:r>
              <a:rPr lang="sl-SI" sz="1200" dirty="0" err="1" smtClean="0"/>
              <a:t>Logout</a:t>
            </a:r>
            <a:r>
              <a:rPr lang="sl-SI" sz="1200" dirty="0" smtClean="0"/>
              <a:t> – pomoč žrtvam in izvajalcem spletnega nasilja)</a:t>
            </a:r>
          </a:p>
          <a:p>
            <a:pPr marL="171450" indent="-171450">
              <a:buFont typeface="Arial" panose="020B0604020202020204" pitchFamily="34" charset="0"/>
              <a:buChar char="•"/>
            </a:pPr>
            <a:endParaRPr lang="sl-SI" sz="1200" dirty="0"/>
          </a:p>
          <a:p>
            <a:pPr marL="171450" indent="-171450">
              <a:buFont typeface="Arial" panose="020B0604020202020204" pitchFamily="34" charset="0"/>
              <a:buChar char="•"/>
            </a:pPr>
            <a:endParaRPr lang="sl-SI" sz="1200" dirty="0" smtClean="0"/>
          </a:p>
          <a:p>
            <a:pPr marL="171450" indent="-171450">
              <a:buFont typeface="Arial" panose="020B0604020202020204" pitchFamily="34" charset="0"/>
              <a:buChar char="•"/>
            </a:pPr>
            <a:endParaRPr lang="sl-SI" sz="100" dirty="0" smtClean="0"/>
          </a:p>
          <a:p>
            <a:endParaRPr lang="sl-SI" sz="100" dirty="0"/>
          </a:p>
          <a:p>
            <a:endParaRPr lang="sl-SI" sz="100" dirty="0" smtClean="0"/>
          </a:p>
          <a:p>
            <a:endParaRPr lang="sl-SI" sz="100" dirty="0"/>
          </a:p>
          <a:p>
            <a:endParaRPr lang="sl-SI" sz="100" dirty="0" smtClean="0"/>
          </a:p>
          <a:p>
            <a:endParaRPr lang="sl-SI" sz="100" dirty="0"/>
          </a:p>
          <a:p>
            <a:endParaRPr lang="sl-SI" sz="100" dirty="0" smtClean="0"/>
          </a:p>
          <a:p>
            <a:endParaRPr lang="sl-SI" sz="100" dirty="0"/>
          </a:p>
          <a:p>
            <a:endParaRPr lang="sl-SI" sz="100" dirty="0" smtClean="0"/>
          </a:p>
          <a:p>
            <a:endParaRPr lang="sl-SI" sz="100" dirty="0"/>
          </a:p>
          <a:p>
            <a:endParaRPr lang="sl-SI" sz="100" dirty="0" smtClean="0"/>
          </a:p>
          <a:p>
            <a:endParaRPr lang="sl-SI" sz="300" dirty="0"/>
          </a:p>
        </p:txBody>
      </p:sp>
      <p:sp>
        <p:nvSpPr>
          <p:cNvPr id="21" name="Pravokotnik 20"/>
          <p:cNvSpPr/>
          <p:nvPr/>
        </p:nvSpPr>
        <p:spPr>
          <a:xfrm>
            <a:off x="950067" y="1634044"/>
            <a:ext cx="4694829" cy="307777"/>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ctr"/>
            <a:r>
              <a:rPr lang="sl-SI" sz="1400" b="1" dirty="0" smtClean="0">
                <a:ea typeface="Cambria" panose="02040503050406030204" pitchFamily="18" charset="0"/>
              </a:rPr>
              <a:t>Usposabljanje zaposlenih na šolah, učencev, staršev</a:t>
            </a:r>
            <a:endParaRPr lang="en-GB" sz="1400" b="1" dirty="0">
              <a:ea typeface="Cambria" panose="02040503050406030204" pitchFamily="18" charset="0"/>
            </a:endParaRPr>
          </a:p>
        </p:txBody>
      </p:sp>
      <p:sp>
        <p:nvSpPr>
          <p:cNvPr id="22" name="Pravokotnik 21"/>
          <p:cNvSpPr/>
          <p:nvPr/>
        </p:nvSpPr>
        <p:spPr>
          <a:xfrm>
            <a:off x="5996743" y="1643480"/>
            <a:ext cx="3609784" cy="307777"/>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ctr"/>
            <a:r>
              <a:rPr lang="sl-SI" sz="1400" b="1" dirty="0" smtClean="0">
                <a:ea typeface="Cambria" panose="02040503050406030204" pitchFamily="18" charset="0"/>
              </a:rPr>
              <a:t>Strokovna skupina za pomoč šolam</a:t>
            </a:r>
            <a:endParaRPr lang="en-GB" sz="1400" b="1" dirty="0">
              <a:ea typeface="Cambria" panose="02040503050406030204" pitchFamily="18" charset="0"/>
            </a:endParaRPr>
          </a:p>
        </p:txBody>
      </p:sp>
      <p:sp>
        <p:nvSpPr>
          <p:cNvPr id="23" name="Pravokotnik 22"/>
          <p:cNvSpPr/>
          <p:nvPr/>
        </p:nvSpPr>
        <p:spPr>
          <a:xfrm>
            <a:off x="4253730" y="1305482"/>
            <a:ext cx="2922210" cy="338554"/>
          </a:xfrm>
          <a:prstGeom prst="rect">
            <a:avLst/>
          </a:prstGeom>
          <a:noFill/>
        </p:spPr>
        <p:txBody>
          <a:bodyPr wrap="none">
            <a:spAutoFit/>
          </a:bodyPr>
          <a:lstStyle/>
          <a:p>
            <a:r>
              <a:rPr lang="sl-SI" sz="1600" b="1" dirty="0" smtClean="0">
                <a:solidFill>
                  <a:schemeClr val="accent6">
                    <a:lumMod val="40000"/>
                    <a:lumOff val="60000"/>
                  </a:schemeClr>
                </a:solidFill>
              </a:rPr>
              <a:t>PODPORNE AKTIVNOSTI ŠOLAM</a:t>
            </a:r>
            <a:endParaRPr lang="sl-SI" sz="1600" b="1" dirty="0">
              <a:solidFill>
                <a:schemeClr val="accent6">
                  <a:lumMod val="40000"/>
                  <a:lumOff val="60000"/>
                </a:schemeClr>
              </a:solidFill>
            </a:endParaRPr>
          </a:p>
        </p:txBody>
      </p:sp>
      <p:sp>
        <p:nvSpPr>
          <p:cNvPr id="25" name="PoljeZBesedilom 24"/>
          <p:cNvSpPr txBox="1"/>
          <p:nvPr/>
        </p:nvSpPr>
        <p:spPr>
          <a:xfrm>
            <a:off x="10285734" y="2405973"/>
            <a:ext cx="1193871" cy="461665"/>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GB" sz="1200" b="1" dirty="0" smtClean="0">
                <a:solidFill>
                  <a:srgbClr val="C00000"/>
                </a:solidFill>
              </a:rPr>
              <a:t>SODELOVANJE</a:t>
            </a:r>
            <a:r>
              <a:rPr lang="sl-SI" sz="1200" b="1" dirty="0" smtClean="0">
                <a:solidFill>
                  <a:srgbClr val="C00000"/>
                </a:solidFill>
              </a:rPr>
              <a:t> Z MEDIJI </a:t>
            </a:r>
            <a:endParaRPr lang="sl-SI" sz="300" dirty="0"/>
          </a:p>
        </p:txBody>
      </p:sp>
      <p:sp>
        <p:nvSpPr>
          <p:cNvPr id="26" name="PoljeZBesedilom 25"/>
          <p:cNvSpPr txBox="1"/>
          <p:nvPr/>
        </p:nvSpPr>
        <p:spPr>
          <a:xfrm>
            <a:off x="10285734" y="3190994"/>
            <a:ext cx="1193871" cy="1200329"/>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sl-SI" sz="1200" b="1" dirty="0" smtClean="0">
                <a:solidFill>
                  <a:srgbClr val="C00000"/>
                </a:solidFill>
              </a:rPr>
              <a:t>VKLJUČITEV ZUNANJIH AKTERJEV</a:t>
            </a:r>
          </a:p>
          <a:p>
            <a:pPr algn="ctr"/>
            <a:r>
              <a:rPr lang="sl-SI" sz="1200" b="1" dirty="0" smtClean="0">
                <a:solidFill>
                  <a:schemeClr val="tx1"/>
                </a:solidFill>
              </a:rPr>
              <a:t>(športni klubi, prostočasne aktivnosti)</a:t>
            </a:r>
            <a:endParaRPr lang="sl-SI" sz="300" dirty="0">
              <a:solidFill>
                <a:schemeClr val="tx1"/>
              </a:solidFill>
            </a:endParaRPr>
          </a:p>
        </p:txBody>
      </p:sp>
      <p:grpSp>
        <p:nvGrpSpPr>
          <p:cNvPr id="15" name="Skupina 14"/>
          <p:cNvGrpSpPr/>
          <p:nvPr/>
        </p:nvGrpSpPr>
        <p:grpSpPr>
          <a:xfrm>
            <a:off x="1" y="0"/>
            <a:ext cx="1375442" cy="1123389"/>
            <a:chOff x="1" y="0"/>
            <a:chExt cx="1375442" cy="1123389"/>
          </a:xfrm>
        </p:grpSpPr>
        <p:sp>
          <p:nvSpPr>
            <p:cNvPr id="24" name="Pravokotnik 23"/>
            <p:cNvSpPr/>
            <p:nvPr/>
          </p:nvSpPr>
          <p:spPr>
            <a:xfrm>
              <a:off x="1" y="0"/>
              <a:ext cx="1375442" cy="1123389"/>
            </a:xfrm>
            <a:prstGeom prst="rect">
              <a:avLst/>
            </a:prstGeom>
            <a:solidFill>
              <a:srgbClr val="1717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7" name="Slika 2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5149" y="93609"/>
              <a:ext cx="1213329" cy="970051"/>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pic>
      </p:grpSp>
    </p:spTree>
    <p:extLst>
      <p:ext uri="{BB962C8B-B14F-4D97-AF65-F5344CB8AC3E}">
        <p14:creationId xmlns:p14="http://schemas.microsoft.com/office/powerpoint/2010/main" val="2322154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1"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 calcmode="lin" valueType="num">
                                      <p:cBhvr additive="base">
                                        <p:cTn id="17" dur="500" fill="hold"/>
                                        <p:tgtEl>
                                          <p:spTgt spid="22"/>
                                        </p:tgtEl>
                                        <p:attrNameLst>
                                          <p:attrName>ppt_x</p:attrName>
                                        </p:attrNameLst>
                                      </p:cBhvr>
                                      <p:tavLst>
                                        <p:tav tm="0">
                                          <p:val>
                                            <p:strVal val="#ppt_x"/>
                                          </p:val>
                                        </p:tav>
                                        <p:tav tm="100000">
                                          <p:val>
                                            <p:strVal val="#ppt_x"/>
                                          </p:val>
                                        </p:tav>
                                      </p:tavLst>
                                    </p:anim>
                                    <p:anim calcmode="lin" valueType="num">
                                      <p:cBhvr additive="base">
                                        <p:cTn id="18" dur="500" fill="hold"/>
                                        <p:tgtEl>
                                          <p:spTgt spid="22"/>
                                        </p:tgtEl>
                                        <p:attrNameLst>
                                          <p:attrName>ppt_y</p:attrName>
                                        </p:attrNameLst>
                                      </p:cBhvr>
                                      <p:tavLst>
                                        <p:tav tm="0">
                                          <p:val>
                                            <p:strVal val="0-#ppt_h/2"/>
                                          </p:val>
                                        </p:tav>
                                        <p:tav tm="100000">
                                          <p:val>
                                            <p:strVal val="#ppt_y"/>
                                          </p:val>
                                        </p:tav>
                                      </p:tavLst>
                                    </p:anim>
                                  </p:childTnLst>
                                </p:cTn>
                              </p:par>
                              <p:par>
                                <p:cTn id="19" presetID="2" presetClass="entr" presetSubtype="1"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0-#ppt_h/2"/>
                                          </p:val>
                                        </p:tav>
                                        <p:tav tm="100000">
                                          <p:val>
                                            <p:strVal val="#ppt_y"/>
                                          </p:val>
                                        </p:tav>
                                      </p:tavLst>
                                    </p:anim>
                                  </p:childTnLst>
                                </p:cTn>
                              </p:par>
                              <p:par>
                                <p:cTn id="23" presetID="2" presetClass="entr" presetSubtype="1" fill="hold" grpId="0" nodeType="with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additive="base">
                                        <p:cTn id="25" dur="500" fill="hold"/>
                                        <p:tgtEl>
                                          <p:spTgt spid="23"/>
                                        </p:tgtEl>
                                        <p:attrNameLst>
                                          <p:attrName>ppt_x</p:attrName>
                                        </p:attrNameLst>
                                      </p:cBhvr>
                                      <p:tavLst>
                                        <p:tav tm="0">
                                          <p:val>
                                            <p:strVal val="#ppt_x"/>
                                          </p:val>
                                        </p:tav>
                                        <p:tav tm="100000">
                                          <p:val>
                                            <p:strVal val="#ppt_x"/>
                                          </p:val>
                                        </p:tav>
                                      </p:tavLst>
                                    </p:anim>
                                    <p:anim calcmode="lin" valueType="num">
                                      <p:cBhvr additive="base">
                                        <p:cTn id="26" dur="500" fill="hold"/>
                                        <p:tgtEl>
                                          <p:spTgt spid="23"/>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5"/>
                                        </p:tgtEl>
                                        <p:attrNameLst>
                                          <p:attrName>style.visibility</p:attrName>
                                        </p:attrNameLst>
                                      </p:cBhvr>
                                      <p:to>
                                        <p:strVal val="visible"/>
                                      </p:to>
                                    </p:set>
                                    <p:anim calcmode="lin" valueType="num">
                                      <p:cBhvr additive="base">
                                        <p:cTn id="31" dur="500" fill="hold"/>
                                        <p:tgtEl>
                                          <p:spTgt spid="25"/>
                                        </p:tgtEl>
                                        <p:attrNameLst>
                                          <p:attrName>ppt_x</p:attrName>
                                        </p:attrNameLst>
                                      </p:cBhvr>
                                      <p:tavLst>
                                        <p:tav tm="0">
                                          <p:val>
                                            <p:strVal val="#ppt_x"/>
                                          </p:val>
                                        </p:tav>
                                        <p:tav tm="100000">
                                          <p:val>
                                            <p:strVal val="#ppt_x"/>
                                          </p:val>
                                        </p:tav>
                                      </p:tavLst>
                                    </p:anim>
                                    <p:anim calcmode="lin" valueType="num">
                                      <p:cBhvr additive="base">
                                        <p:cTn id="32" dur="500" fill="hold"/>
                                        <p:tgtEl>
                                          <p:spTgt spid="2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additive="base">
                                        <p:cTn id="35" dur="500" fill="hold"/>
                                        <p:tgtEl>
                                          <p:spTgt spid="26"/>
                                        </p:tgtEl>
                                        <p:attrNameLst>
                                          <p:attrName>ppt_x</p:attrName>
                                        </p:attrNameLst>
                                      </p:cBhvr>
                                      <p:tavLst>
                                        <p:tav tm="0">
                                          <p:val>
                                            <p:strVal val="#ppt_x"/>
                                          </p:val>
                                        </p:tav>
                                        <p:tav tm="100000">
                                          <p:val>
                                            <p:strVal val="#ppt_x"/>
                                          </p:val>
                                        </p:tav>
                                      </p:tavLst>
                                    </p:anim>
                                    <p:anim calcmode="lin" valueType="num">
                                      <p:cBhvr additive="base">
                                        <p:cTn id="36"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22" grpId="0" animBg="1"/>
      <p:bldP spid="23" grpId="0"/>
      <p:bldP spid="25" grpId="0" animBg="1"/>
      <p:bldP spid="26" grpId="0" animBg="1"/>
    </p:bldLst>
  </p:timing>
</p:sld>
</file>

<file path=ppt/theme/theme1.xml><?xml version="1.0" encoding="utf-8"?>
<a:theme xmlns:a="http://schemas.openxmlformats.org/drawingml/2006/main" name="Officeova tema">
  <a:themeElements>
    <a:clrScheme name="Pisarn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isarn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ova tema">
  <a:themeElements>
    <a:clrScheme name="Pisarn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isarn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ova tema">
  <a:themeElements>
    <a:clrScheme name="Pisarn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isarn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16879</TotalTime>
  <Words>2028</Words>
  <Application>Microsoft Office PowerPoint</Application>
  <PresentationFormat>Širokozaslonsko</PresentationFormat>
  <Paragraphs>181</Paragraphs>
  <Slides>10</Slides>
  <Notes>8</Notes>
  <HiddenSlides>0</HiddenSlides>
  <MMClips>0</MMClips>
  <ScaleCrop>false</ScaleCrop>
  <HeadingPairs>
    <vt:vector size="6" baseType="variant">
      <vt:variant>
        <vt:lpstr>Uporabljene pisave</vt:lpstr>
      </vt:variant>
      <vt:variant>
        <vt:i4>5</vt:i4>
      </vt:variant>
      <vt:variant>
        <vt:lpstr>Tema</vt:lpstr>
      </vt:variant>
      <vt:variant>
        <vt:i4>1</vt:i4>
      </vt:variant>
      <vt:variant>
        <vt:lpstr>Naslovi diapozitivov</vt:lpstr>
      </vt:variant>
      <vt:variant>
        <vt:i4>10</vt:i4>
      </vt:variant>
    </vt:vector>
  </HeadingPairs>
  <TitlesOfParts>
    <vt:vector size="16" baseType="lpstr">
      <vt:lpstr>Arial</vt:lpstr>
      <vt:lpstr>Calibri</vt:lpstr>
      <vt:lpstr>Calibri Light</vt:lpstr>
      <vt:lpstr>Cambria</vt:lpstr>
      <vt:lpstr>Wingdings</vt:lpstr>
      <vt:lpstr>Officeova tema</vt:lpstr>
      <vt:lpstr> Z znanjem nad nasilje v šolah  PREDSTAVITEV ZA STARŠE</vt:lpstr>
      <vt:lpstr>Z znanjem nad nasilje na šolah (KnowBullying)</vt:lpstr>
      <vt:lpstr> </vt:lpstr>
      <vt:lpstr>PowerPointova predstavitev</vt:lpstr>
      <vt:lpstr>Kako prepoznati, da je otrok žrtev nasilja?  (posledice in znaki nasilja)</vt:lpstr>
      <vt:lpstr>Kaj storiti kot starš, če je moj otrok žrtev nasilja? (1/2) </vt:lpstr>
      <vt:lpstr>Kaj storiti kot starš, če je moj otrok žrtev nasilja? (2/2) </vt:lpstr>
      <vt:lpstr>Kako preprečiti, da je moj otrok žrtev nasilja?</vt:lpstr>
      <vt:lpstr>VSEBINA PREVENTIVNEGA PROGRAMA</vt:lpstr>
      <vt:lpstr>PowerPointova predstavitev</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BULLYING PREVENTION  -  EVALUATION OF PREVENTION PROGRAMS   What works &amp; what doesn’t &amp; what is promising</dc:title>
  <dc:creator>Bučar Aleš</dc:creator>
  <cp:lastModifiedBy>Bučar Aleš</cp:lastModifiedBy>
  <cp:revision>215</cp:revision>
  <dcterms:created xsi:type="dcterms:W3CDTF">2024-11-11T10:25:05Z</dcterms:created>
  <dcterms:modified xsi:type="dcterms:W3CDTF">2025-09-17T14:25:36Z</dcterms:modified>
</cp:coreProperties>
</file>