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303" r:id="rId3"/>
    <p:sldId id="295" r:id="rId4"/>
    <p:sldId id="297" r:id="rId5"/>
    <p:sldId id="449" r:id="rId6"/>
    <p:sldId id="257" r:id="rId7"/>
    <p:sldId id="383" r:id="rId8"/>
    <p:sldId id="393" r:id="rId9"/>
    <p:sldId id="362" r:id="rId10"/>
    <p:sldId id="413" r:id="rId11"/>
    <p:sldId id="409" r:id="rId12"/>
    <p:sldId id="410" r:id="rId13"/>
    <p:sldId id="412" r:id="rId14"/>
    <p:sldId id="456" r:id="rId15"/>
    <p:sldId id="299" r:id="rId16"/>
    <p:sldId id="454" r:id="rId17"/>
    <p:sldId id="460" r:id="rId18"/>
    <p:sldId id="461" r:id="rId19"/>
    <p:sldId id="462" r:id="rId20"/>
    <p:sldId id="463" r:id="rId21"/>
    <p:sldId id="465" r:id="rId22"/>
    <p:sldId id="281" r:id="rId23"/>
    <p:sldId id="364" r:id="rId24"/>
    <p:sldId id="464" r:id="rId25"/>
    <p:sldId id="466" r:id="rId26"/>
    <p:sldId id="318" r:id="rId27"/>
    <p:sldId id="305" r:id="rId28"/>
    <p:sldId id="284" r:id="rId29"/>
    <p:sldId id="287" r:id="rId30"/>
    <p:sldId id="289" r:id="rId31"/>
    <p:sldId id="290" r:id="rId32"/>
    <p:sldId id="288" r:id="rId33"/>
    <p:sldId id="292" r:id="rId34"/>
    <p:sldId id="293" r:id="rId35"/>
    <p:sldId id="294" r:id="rId36"/>
    <p:sldId id="425" r:id="rId37"/>
    <p:sldId id="428" r:id="rId38"/>
    <p:sldId id="432" r:id="rId39"/>
    <p:sldId id="433" r:id="rId40"/>
    <p:sldId id="434" r:id="rId41"/>
    <p:sldId id="435" r:id="rId42"/>
    <p:sldId id="436" r:id="rId43"/>
    <p:sldId id="437" r:id="rId44"/>
    <p:sldId id="439" r:id="rId45"/>
    <p:sldId id="285" r:id="rId46"/>
    <p:sldId id="311" r:id="rId47"/>
    <p:sldId id="467" r:id="rId48"/>
    <p:sldId id="282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96FF"/>
    <a:srgbClr val="01FF00"/>
    <a:srgbClr val="171717"/>
    <a:srgbClr val="ABF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909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VV\Posvet%20Pomurje%202023%20-%20nasilje%20nad%20otroki%20z%20oviranostmi\grafi%20HBSC%202002-20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ov_delovni_list4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ov_delovni_list5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ov_delovni_list6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ov_delovni_list7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ov_delovni_list8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VV\Posvet%20Pomurje%202023%20-%20nasilje%20nad%20otroki%20z%20oviranostmi\grafi%20HBSC%202002-202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VV\Posvet%20Pomurje%202023%20-%20nasilje%20nad%20otroki%20z%20oviranostmi\grafi%20HBSC%202002-202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VV\Nasilje%20-%20Posvet%20Murska%20Sobota%20-%20Pomurje%202023%20-%20nasilje%20nad%20otroki%20z%20oviranostmi\grafi%20HBSC%202002-202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VV\Posvet%20Pomurje%202023%20-%20nasilje%20nad%20otroki%20z%20oviranostmi\grafi%20HBSC%202002-202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ov_delovni_list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ov_delovni_list1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ov_delovni_list2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ov_delovni_list3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1800" dirty="0" err="1">
                <a:solidFill>
                  <a:schemeClr val="tx1"/>
                </a:solidFill>
              </a:rPr>
              <a:t>Sodeloval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pri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trpinčenju</a:t>
            </a:r>
            <a:r>
              <a:rPr lang="en-GB" sz="1800" dirty="0">
                <a:solidFill>
                  <a:schemeClr val="tx1"/>
                </a:solidFill>
              </a:rPr>
              <a:t> v </a:t>
            </a:r>
            <a:r>
              <a:rPr lang="en-GB" sz="1800" dirty="0" err="1">
                <a:solidFill>
                  <a:schemeClr val="tx1"/>
                </a:solidFill>
              </a:rPr>
              <a:t>šoli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vsaj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dvakrat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mesečno</a:t>
            </a:r>
            <a:r>
              <a:rPr lang="en-GB" sz="1800" dirty="0">
                <a:solidFill>
                  <a:schemeClr val="tx1"/>
                </a:solidFill>
              </a:rPr>
              <a:t> v </a:t>
            </a:r>
            <a:r>
              <a:rPr lang="en-GB" sz="1800" dirty="0" err="1">
                <a:solidFill>
                  <a:schemeClr val="tx1"/>
                </a:solidFill>
              </a:rPr>
              <a:t>zadnjih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nekaj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mesecih</a:t>
            </a:r>
            <a:r>
              <a:rPr lang="sl-SI" sz="1800" dirty="0">
                <a:solidFill>
                  <a:schemeClr val="tx1"/>
                </a:solidFill>
              </a:rPr>
              <a:t> (v</a:t>
            </a:r>
            <a:r>
              <a:rPr lang="sl-SI" sz="1800" baseline="0" dirty="0">
                <a:solidFill>
                  <a:schemeClr val="tx1"/>
                </a:solidFill>
              </a:rPr>
              <a:t> %)</a:t>
            </a:r>
            <a:endParaRPr lang="en-GB" sz="18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9.9039196410103628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'[grafi HBSC 2002-2022.xlsx]List1'!$A$6</c:f>
              <c:strCache>
                <c:ptCount val="1"/>
                <c:pt idx="0">
                  <c:v>Fantje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3.7188017331978303E-17"/>
                  <c:y val="-4.093159669485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510-4F22-888E-684DC94E9673}"/>
                </c:ext>
              </c:extLst>
            </c:dLbl>
            <c:dLbl>
              <c:idx val="2"/>
              <c:layout>
                <c:manualLayout>
                  <c:x val="4.0569214833957711E-3"/>
                  <c:y val="-4.093159669485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510-4F22-888E-684DC94E9673}"/>
                </c:ext>
              </c:extLst>
            </c:dLbl>
            <c:dLbl>
              <c:idx val="3"/>
              <c:layout>
                <c:manualLayout>
                  <c:x val="6.0853822250936567E-3"/>
                  <c:y val="-6.4808361433519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510-4F22-888E-684DC94E9673}"/>
                </c:ext>
              </c:extLst>
            </c:dLbl>
            <c:dLbl>
              <c:idx val="4"/>
              <c:layout>
                <c:manualLayout>
                  <c:x val="0"/>
                  <c:y val="-5.79864286510434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510-4F22-888E-684DC94E96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'[grafi HBSC 2002-2022.xlsx]List1'!$B$5:$G$5</c:f>
              <c:numCache>
                <c:formatCode>General</c:formatCode>
                <c:ptCount val="6"/>
                <c:pt idx="0">
                  <c:v>2002</c:v>
                </c:pt>
                <c:pt idx="1">
                  <c:v>2006</c:v>
                </c:pt>
                <c:pt idx="2">
                  <c:v>2010</c:v>
                </c:pt>
                <c:pt idx="3">
                  <c:v>2014</c:v>
                </c:pt>
                <c:pt idx="4">
                  <c:v>2018</c:v>
                </c:pt>
                <c:pt idx="5">
                  <c:v>2022</c:v>
                </c:pt>
              </c:numCache>
            </c:numRef>
          </c:cat>
          <c:val>
            <c:numRef>
              <c:f>'[grafi HBSC 2002-2022.xlsx]List1'!$B$6:$G$6</c:f>
              <c:numCache>
                <c:formatCode>General</c:formatCode>
                <c:ptCount val="6"/>
                <c:pt idx="0">
                  <c:v>7.3</c:v>
                </c:pt>
                <c:pt idx="1">
                  <c:v>10.7</c:v>
                </c:pt>
                <c:pt idx="2">
                  <c:v>10.7</c:v>
                </c:pt>
                <c:pt idx="3">
                  <c:v>10.8</c:v>
                </c:pt>
                <c:pt idx="4">
                  <c:v>12</c:v>
                </c:pt>
                <c:pt idx="5">
                  <c:v>13.4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510-4F22-888E-684DC94E9673}"/>
            </c:ext>
          </c:extLst>
        </c:ser>
        <c:ser>
          <c:idx val="1"/>
          <c:order val="1"/>
          <c:tx>
            <c:strRef>
              <c:f>'[grafi HBSC 2002-2022.xlsx]List1'!$A$7</c:f>
              <c:strCache>
                <c:ptCount val="1"/>
                <c:pt idx="0">
                  <c:v>Punce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8.1138429667915422E-3"/>
                  <c:y val="5.1164495868567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510-4F22-888E-684DC94E9673}"/>
                </c:ext>
              </c:extLst>
            </c:dLbl>
            <c:dLbl>
              <c:idx val="1"/>
              <c:layout>
                <c:manualLayout>
                  <c:x val="-3.7188017331978303E-17"/>
                  <c:y val="3.41096639123784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510-4F22-888E-684DC94E9673}"/>
                </c:ext>
              </c:extLst>
            </c:dLbl>
            <c:dLbl>
              <c:idx val="2"/>
              <c:layout>
                <c:manualLayout>
                  <c:x val="8.1138429667915422E-3"/>
                  <c:y val="6.13973950422812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510-4F22-888E-684DC94E9673}"/>
                </c:ext>
              </c:extLst>
            </c:dLbl>
            <c:dLbl>
              <c:idx val="3"/>
              <c:layout>
                <c:manualLayout>
                  <c:x val="6.0853822250936567E-3"/>
                  <c:y val="6.13973950422812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510-4F22-888E-684DC94E96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'[grafi HBSC 2002-2022.xlsx]List1'!$B$5:$G$5</c:f>
              <c:numCache>
                <c:formatCode>General</c:formatCode>
                <c:ptCount val="6"/>
                <c:pt idx="0">
                  <c:v>2002</c:v>
                </c:pt>
                <c:pt idx="1">
                  <c:v>2006</c:v>
                </c:pt>
                <c:pt idx="2">
                  <c:v>2010</c:v>
                </c:pt>
                <c:pt idx="3">
                  <c:v>2014</c:v>
                </c:pt>
                <c:pt idx="4">
                  <c:v>2018</c:v>
                </c:pt>
                <c:pt idx="5">
                  <c:v>2022</c:v>
                </c:pt>
              </c:numCache>
            </c:numRef>
          </c:cat>
          <c:val>
            <c:numRef>
              <c:f>'[grafi HBSC 2002-2022.xlsx]List1'!$B$7:$G$7</c:f>
              <c:numCache>
                <c:formatCode>General</c:formatCode>
                <c:ptCount val="6"/>
                <c:pt idx="0">
                  <c:v>3.3</c:v>
                </c:pt>
                <c:pt idx="1">
                  <c:v>4</c:v>
                </c:pt>
                <c:pt idx="2">
                  <c:v>4.8</c:v>
                </c:pt>
                <c:pt idx="3">
                  <c:v>5.9</c:v>
                </c:pt>
                <c:pt idx="4">
                  <c:v>4.8</c:v>
                </c:pt>
                <c:pt idx="5">
                  <c:v>8.1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510-4F22-888E-684DC94E9673}"/>
            </c:ext>
          </c:extLst>
        </c:ser>
        <c:ser>
          <c:idx val="2"/>
          <c:order val="2"/>
          <c:tx>
            <c:strRef>
              <c:f>'[grafi HBSC 2002-2022.xlsx]List1'!$A$8</c:f>
              <c:strCache>
                <c:ptCount val="1"/>
                <c:pt idx="0">
                  <c:v>Skupaj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'[grafi HBSC 2002-2022.xlsx]List1'!$B$5:$G$5</c:f>
              <c:numCache>
                <c:formatCode>General</c:formatCode>
                <c:ptCount val="6"/>
                <c:pt idx="0">
                  <c:v>2002</c:v>
                </c:pt>
                <c:pt idx="1">
                  <c:v>2006</c:v>
                </c:pt>
                <c:pt idx="2">
                  <c:v>2010</c:v>
                </c:pt>
                <c:pt idx="3">
                  <c:v>2014</c:v>
                </c:pt>
                <c:pt idx="4">
                  <c:v>2018</c:v>
                </c:pt>
                <c:pt idx="5">
                  <c:v>2022</c:v>
                </c:pt>
              </c:numCache>
            </c:numRef>
          </c:cat>
          <c:val>
            <c:numRef>
              <c:f>'[grafi HBSC 2002-2022.xlsx]List1'!$B$8:$G$8</c:f>
              <c:numCache>
                <c:formatCode>General</c:formatCode>
                <c:ptCount val="6"/>
                <c:pt idx="0">
                  <c:v>5.3</c:v>
                </c:pt>
                <c:pt idx="1">
                  <c:v>7.3</c:v>
                </c:pt>
                <c:pt idx="2">
                  <c:v>7.8</c:v>
                </c:pt>
                <c:pt idx="3">
                  <c:v>7.9</c:v>
                </c:pt>
                <c:pt idx="4">
                  <c:v>8.9</c:v>
                </c:pt>
                <c:pt idx="5">
                  <c:v>10.8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510-4F22-888E-684DC94E96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2319071"/>
        <c:axId val="912318239"/>
      </c:lineChart>
      <c:catAx>
        <c:axId val="9123190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2318239"/>
        <c:crosses val="autoZero"/>
        <c:auto val="1"/>
        <c:lblAlgn val="ctr"/>
        <c:lblOffset val="100"/>
        <c:noMultiLvlLbl val="0"/>
      </c:catAx>
      <c:valAx>
        <c:axId val="9123182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23190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sl-SI" b="1" u="sng" dirty="0"/>
              <a:t>ZADNJE 3 MESECE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List1!$A$2</c:f>
              <c:strCache>
                <c:ptCount val="1"/>
                <c:pt idx="0">
                  <c:v>7. razred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List1!$B$1:$D$1</c:f>
              <c:strCache>
                <c:ptCount val="3"/>
                <c:pt idx="0">
                  <c:v>Žrtev</c:v>
                </c:pt>
                <c:pt idx="1">
                  <c:v>Nasilnež</c:v>
                </c:pt>
                <c:pt idx="2">
                  <c:v>Opazovalec</c:v>
                </c:pt>
              </c:strCache>
            </c:strRef>
          </c:cat>
          <c:val>
            <c:numRef>
              <c:f>List1!$B$2:$D$2</c:f>
              <c:numCache>
                <c:formatCode>General</c:formatCode>
                <c:ptCount val="3"/>
                <c:pt idx="0">
                  <c:v>17</c:v>
                </c:pt>
                <c:pt idx="1">
                  <c:v>15</c:v>
                </c:pt>
                <c:pt idx="2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D5-4E32-AE68-B17F9BB953F5}"/>
            </c:ext>
          </c:extLst>
        </c:ser>
        <c:ser>
          <c:idx val="2"/>
          <c:order val="1"/>
          <c:tx>
            <c:strRef>
              <c:f>List1!$A$3</c:f>
              <c:strCache>
                <c:ptCount val="1"/>
                <c:pt idx="0">
                  <c:v>9. razred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List1!$B$1:$D$1</c:f>
              <c:strCache>
                <c:ptCount val="3"/>
                <c:pt idx="0">
                  <c:v>Žrtev</c:v>
                </c:pt>
                <c:pt idx="1">
                  <c:v>Nasilnež</c:v>
                </c:pt>
                <c:pt idx="2">
                  <c:v>Opazovalec</c:v>
                </c:pt>
              </c:strCache>
            </c:strRef>
          </c:cat>
          <c:val>
            <c:numRef>
              <c:f>List1!$B$3:$D$3</c:f>
              <c:numCache>
                <c:formatCode>General</c:formatCode>
                <c:ptCount val="3"/>
                <c:pt idx="0">
                  <c:v>21</c:v>
                </c:pt>
                <c:pt idx="1">
                  <c:v>16</c:v>
                </c:pt>
                <c:pt idx="2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D5-4E32-AE68-B17F9BB953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7"/>
        <c:axId val="326462624"/>
        <c:axId val="326469104"/>
      </c:barChart>
      <c:catAx>
        <c:axId val="326462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6469104"/>
        <c:crosses val="autoZero"/>
        <c:auto val="1"/>
        <c:lblAlgn val="ctr"/>
        <c:lblOffset val="100"/>
        <c:noMultiLvlLbl val="0"/>
      </c:catAx>
      <c:valAx>
        <c:axId val="326469104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6462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575080962163177"/>
          <c:y val="3.096410978184377E-2"/>
          <c:w val="0.71886652586066979"/>
          <c:h val="0.8882286512215529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Nizi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List1!$A$2:$A$6</c:f>
              <c:strCache>
                <c:ptCount val="5"/>
                <c:pt idx="0">
                  <c:v>Verbalno</c:v>
                </c:pt>
                <c:pt idx="1">
                  <c:v>Socialno</c:v>
                </c:pt>
                <c:pt idx="2">
                  <c:v>Grožnje s fizičnim nasiljem</c:v>
                </c:pt>
                <c:pt idx="3">
                  <c:v>Fizično</c:v>
                </c:pt>
                <c:pt idx="4">
                  <c:v>Spletno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72</c:v>
                </c:pt>
                <c:pt idx="1">
                  <c:v>34</c:v>
                </c:pt>
                <c:pt idx="2">
                  <c:v>30</c:v>
                </c:pt>
                <c:pt idx="3">
                  <c:v>26</c:v>
                </c:pt>
                <c:pt idx="4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C5-4342-96F0-EB99F879E59D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Stolpec1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List1!$A$2:$A$6</c:f>
              <c:strCache>
                <c:ptCount val="5"/>
                <c:pt idx="0">
                  <c:v>Verbalno</c:v>
                </c:pt>
                <c:pt idx="1">
                  <c:v>Socialno</c:v>
                </c:pt>
                <c:pt idx="2">
                  <c:v>Grožnje s fizičnim nasiljem</c:v>
                </c:pt>
                <c:pt idx="3">
                  <c:v>Fizično</c:v>
                </c:pt>
                <c:pt idx="4">
                  <c:v>Spletno</c:v>
                </c:pt>
              </c:strCache>
            </c:strRef>
          </c:cat>
          <c:val>
            <c:numRef>
              <c:f>List1!$C$2:$C$6</c:f>
              <c:numCache>
                <c:formatCode>General</c:formatCode>
                <c:ptCount val="5"/>
                <c:pt idx="0">
                  <c:v>28</c:v>
                </c:pt>
                <c:pt idx="1">
                  <c:v>66</c:v>
                </c:pt>
                <c:pt idx="2">
                  <c:v>70</c:v>
                </c:pt>
                <c:pt idx="3">
                  <c:v>74</c:v>
                </c:pt>
                <c:pt idx="4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7C5-4342-96F0-EB99F879E5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778350368"/>
        <c:axId val="778354688"/>
      </c:barChart>
      <c:catAx>
        <c:axId val="7783503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8354688"/>
        <c:crosses val="autoZero"/>
        <c:auto val="1"/>
        <c:lblAlgn val="ctr"/>
        <c:lblOffset val="100"/>
        <c:noMultiLvlLbl val="0"/>
      </c:catAx>
      <c:valAx>
        <c:axId val="778354688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8350368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575080962163177"/>
          <c:y val="3.096410978184377E-2"/>
          <c:w val="0.71886652586066979"/>
          <c:h val="0.8882286512215529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Nizi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List1!$A$2:$A$6</c:f>
              <c:strCache>
                <c:ptCount val="5"/>
                <c:pt idx="0">
                  <c:v>Verbalno</c:v>
                </c:pt>
                <c:pt idx="1">
                  <c:v>Grožnje s fizičnim nasiljem</c:v>
                </c:pt>
                <c:pt idx="2">
                  <c:v>Socialno</c:v>
                </c:pt>
                <c:pt idx="3">
                  <c:v>Fizično</c:v>
                </c:pt>
                <c:pt idx="4">
                  <c:v>Spletno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50</c:v>
                </c:pt>
                <c:pt idx="1">
                  <c:v>34</c:v>
                </c:pt>
                <c:pt idx="2">
                  <c:v>31</c:v>
                </c:pt>
                <c:pt idx="3">
                  <c:v>30</c:v>
                </c:pt>
                <c:pt idx="4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C5-4342-96F0-EB99F879E59D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Stolpec1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List1!$A$2:$A$6</c:f>
              <c:strCache>
                <c:ptCount val="5"/>
                <c:pt idx="0">
                  <c:v>Verbalno</c:v>
                </c:pt>
                <c:pt idx="1">
                  <c:v>Grožnje s fizičnim nasiljem</c:v>
                </c:pt>
                <c:pt idx="2">
                  <c:v>Socialno</c:v>
                </c:pt>
                <c:pt idx="3">
                  <c:v>Fizično</c:v>
                </c:pt>
                <c:pt idx="4">
                  <c:v>Spletno</c:v>
                </c:pt>
              </c:strCache>
            </c:strRef>
          </c:cat>
          <c:val>
            <c:numRef>
              <c:f>List1!$C$2:$C$6</c:f>
              <c:numCache>
                <c:formatCode>General</c:formatCode>
                <c:ptCount val="5"/>
                <c:pt idx="0">
                  <c:v>50</c:v>
                </c:pt>
                <c:pt idx="1">
                  <c:v>66</c:v>
                </c:pt>
                <c:pt idx="2">
                  <c:v>69</c:v>
                </c:pt>
                <c:pt idx="3">
                  <c:v>70</c:v>
                </c:pt>
                <c:pt idx="4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7C5-4342-96F0-EB99F879E5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778350368"/>
        <c:axId val="778354688"/>
      </c:barChart>
      <c:catAx>
        <c:axId val="7783503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8354688"/>
        <c:crosses val="autoZero"/>
        <c:auto val="1"/>
        <c:lblAlgn val="ctr"/>
        <c:lblOffset val="100"/>
        <c:noMultiLvlLbl val="0"/>
      </c:catAx>
      <c:valAx>
        <c:axId val="778354688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8350368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575080962163177"/>
          <c:y val="3.096410978184377E-2"/>
          <c:w val="0.71886652586066979"/>
          <c:h val="0.8882286512215529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Nizi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List1!$A$2:$A$6</c:f>
              <c:strCache>
                <c:ptCount val="5"/>
                <c:pt idx="0">
                  <c:v>Verbalno</c:v>
                </c:pt>
                <c:pt idx="1">
                  <c:v>Socialno</c:v>
                </c:pt>
                <c:pt idx="2">
                  <c:v>Fizično</c:v>
                </c:pt>
                <c:pt idx="3">
                  <c:v>Grožnje s fizičnim nasiljem</c:v>
                </c:pt>
                <c:pt idx="4">
                  <c:v>Spletno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64</c:v>
                </c:pt>
                <c:pt idx="1">
                  <c:v>38</c:v>
                </c:pt>
                <c:pt idx="2">
                  <c:v>33</c:v>
                </c:pt>
                <c:pt idx="3">
                  <c:v>32</c:v>
                </c:pt>
                <c:pt idx="4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C5-4342-96F0-EB99F879E59D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Stolpec1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List1!$A$2:$A$6</c:f>
              <c:strCache>
                <c:ptCount val="5"/>
                <c:pt idx="0">
                  <c:v>Verbalno</c:v>
                </c:pt>
                <c:pt idx="1">
                  <c:v>Socialno</c:v>
                </c:pt>
                <c:pt idx="2">
                  <c:v>Fizično</c:v>
                </c:pt>
                <c:pt idx="3">
                  <c:v>Grožnje s fizičnim nasiljem</c:v>
                </c:pt>
                <c:pt idx="4">
                  <c:v>Spletno</c:v>
                </c:pt>
              </c:strCache>
            </c:strRef>
          </c:cat>
          <c:val>
            <c:numRef>
              <c:f>List1!$C$2:$C$6</c:f>
              <c:numCache>
                <c:formatCode>General</c:formatCode>
                <c:ptCount val="5"/>
                <c:pt idx="0">
                  <c:v>36</c:v>
                </c:pt>
                <c:pt idx="1">
                  <c:v>62</c:v>
                </c:pt>
                <c:pt idx="2">
                  <c:v>67</c:v>
                </c:pt>
                <c:pt idx="3">
                  <c:v>68</c:v>
                </c:pt>
                <c:pt idx="4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7C5-4342-96F0-EB99F879E5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778350368"/>
        <c:axId val="778354688"/>
      </c:barChart>
      <c:catAx>
        <c:axId val="7783503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8354688"/>
        <c:crosses val="autoZero"/>
        <c:auto val="1"/>
        <c:lblAlgn val="ctr"/>
        <c:lblOffset val="100"/>
        <c:noMultiLvlLbl val="0"/>
      </c:catAx>
      <c:valAx>
        <c:axId val="778354688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8350368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Fizično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List1!$A$2:$A$3</c:f>
              <c:strCache>
                <c:ptCount val="2"/>
                <c:pt idx="0">
                  <c:v>Spletno ni prisotno</c:v>
                </c:pt>
                <c:pt idx="1">
                  <c:v>Spletno je prisotno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23</c:v>
                </c:pt>
                <c:pt idx="1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86-4D45-8B72-3B4FD8DD20DA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Grožnja s fizičnim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List1!$A$2:$A$3</c:f>
              <c:strCache>
                <c:ptCount val="2"/>
                <c:pt idx="0">
                  <c:v>Spletno ni prisotno</c:v>
                </c:pt>
                <c:pt idx="1">
                  <c:v>Spletno je prisotno</c:v>
                </c:pt>
              </c:strCache>
            </c:strRef>
          </c:cat>
          <c:val>
            <c:numRef>
              <c:f>List1!$C$2:$C$3</c:f>
              <c:numCache>
                <c:formatCode>General</c:formatCode>
                <c:ptCount val="2"/>
                <c:pt idx="0">
                  <c:v>24</c:v>
                </c:pt>
                <c:pt idx="1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86-4D45-8B72-3B4FD8DD20DA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Verbalno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List1!$A$2:$A$3</c:f>
              <c:strCache>
                <c:ptCount val="2"/>
                <c:pt idx="0">
                  <c:v>Spletno ni prisotno</c:v>
                </c:pt>
                <c:pt idx="1">
                  <c:v>Spletno je prisotno</c:v>
                </c:pt>
              </c:strCache>
            </c:strRef>
          </c:cat>
          <c:val>
            <c:numRef>
              <c:f>List1!$D$2:$D$3</c:f>
              <c:numCache>
                <c:formatCode>General</c:formatCode>
                <c:ptCount val="2"/>
                <c:pt idx="0">
                  <c:v>72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86-4D45-8B72-3B4FD8DD20DA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Socialno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List1!$A$2:$A$3</c:f>
              <c:strCache>
                <c:ptCount val="2"/>
                <c:pt idx="0">
                  <c:v>Spletno ni prisotno</c:v>
                </c:pt>
                <c:pt idx="1">
                  <c:v>Spletno je prisotno</c:v>
                </c:pt>
              </c:strCache>
            </c:strRef>
          </c:cat>
          <c:val>
            <c:numRef>
              <c:f>List1!$E$2:$E$3</c:f>
              <c:numCache>
                <c:formatCode>General</c:formatCode>
                <c:ptCount val="2"/>
                <c:pt idx="0">
                  <c:v>30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386-4D45-8B72-3B4FD8DD20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78834080"/>
        <c:axId val="878827960"/>
      </c:barChart>
      <c:catAx>
        <c:axId val="87883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8827960"/>
        <c:crosses val="autoZero"/>
        <c:auto val="1"/>
        <c:lblAlgn val="ctr"/>
        <c:lblOffset val="100"/>
        <c:noMultiLvlLbl val="0"/>
      </c:catAx>
      <c:valAx>
        <c:axId val="8788279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8834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r>
              <a:rPr lang="en-GB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Sodeloval</a:t>
            </a:r>
            <a:r>
              <a:rPr lang="en-GB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pri</a:t>
            </a:r>
            <a:r>
              <a:rPr lang="en-GB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trpinčenju</a:t>
            </a:r>
            <a:r>
              <a:rPr lang="en-GB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 </a:t>
            </a:r>
            <a:r>
              <a:rPr lang="en-GB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šoli</a:t>
            </a:r>
            <a:r>
              <a:rPr lang="en-GB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vsaj</a:t>
            </a:r>
            <a:r>
              <a:rPr lang="en-GB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dvakrat</a:t>
            </a:r>
            <a:r>
              <a:rPr lang="en-GB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mesečno</a:t>
            </a:r>
            <a:r>
              <a:rPr lang="en-GB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 </a:t>
            </a:r>
            <a:r>
              <a:rPr lang="en-GB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zadnjih</a:t>
            </a:r>
            <a:r>
              <a:rPr lang="en-GB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nekaj</a:t>
            </a:r>
            <a:r>
              <a:rPr lang="en-GB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mesecih</a:t>
            </a:r>
            <a:r>
              <a:rPr lang="sl-SI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(v</a:t>
            </a:r>
            <a:r>
              <a:rPr lang="sl-SI" sz="1600" baseline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%)</a:t>
            </a:r>
            <a:endParaRPr lang="en-GB" sz="1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c:rich>
      </c:tx>
      <c:layout>
        <c:manualLayout>
          <c:xMode val="edge"/>
          <c:yMode val="edge"/>
          <c:x val="0.1244091978217728"/>
          <c:y val="1.54922863052580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GB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'[grafi HBSC 2002-2022.xlsx]List1'!$A$6</c:f>
              <c:strCache>
                <c:ptCount val="1"/>
                <c:pt idx="0">
                  <c:v>Fantje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3.7188017331978303E-17"/>
                  <c:y val="-4.093159669485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510-4F22-888E-684DC94E9673}"/>
                </c:ext>
              </c:extLst>
            </c:dLbl>
            <c:dLbl>
              <c:idx val="2"/>
              <c:layout>
                <c:manualLayout>
                  <c:x val="4.0569214833957711E-3"/>
                  <c:y val="-4.093159669485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510-4F22-888E-684DC94E9673}"/>
                </c:ext>
              </c:extLst>
            </c:dLbl>
            <c:dLbl>
              <c:idx val="3"/>
              <c:layout>
                <c:manualLayout>
                  <c:x val="6.0853822250936567E-3"/>
                  <c:y val="-6.4808361433519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510-4F22-888E-684DC94E9673}"/>
                </c:ext>
              </c:extLst>
            </c:dLbl>
            <c:dLbl>
              <c:idx val="4"/>
              <c:layout>
                <c:manualLayout>
                  <c:x val="0"/>
                  <c:y val="-5.79864286510434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510-4F22-888E-684DC94E96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'[grafi HBSC 2002-2022.xlsx]List1'!$B$5:$G$5</c:f>
              <c:numCache>
                <c:formatCode>General</c:formatCode>
                <c:ptCount val="6"/>
                <c:pt idx="0">
                  <c:v>2002</c:v>
                </c:pt>
                <c:pt idx="1">
                  <c:v>2006</c:v>
                </c:pt>
                <c:pt idx="2">
                  <c:v>2010</c:v>
                </c:pt>
                <c:pt idx="3">
                  <c:v>2014</c:v>
                </c:pt>
                <c:pt idx="4">
                  <c:v>2018</c:v>
                </c:pt>
                <c:pt idx="5">
                  <c:v>2022</c:v>
                </c:pt>
              </c:numCache>
            </c:numRef>
          </c:cat>
          <c:val>
            <c:numRef>
              <c:f>'[grafi HBSC 2002-2022.xlsx]List1'!$B$6:$G$6</c:f>
              <c:numCache>
                <c:formatCode>General</c:formatCode>
                <c:ptCount val="6"/>
                <c:pt idx="0">
                  <c:v>7.3</c:v>
                </c:pt>
                <c:pt idx="1">
                  <c:v>10.7</c:v>
                </c:pt>
                <c:pt idx="2">
                  <c:v>10.7</c:v>
                </c:pt>
                <c:pt idx="3">
                  <c:v>10.8</c:v>
                </c:pt>
                <c:pt idx="4">
                  <c:v>12</c:v>
                </c:pt>
                <c:pt idx="5">
                  <c:v>13.4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510-4F22-888E-684DC94E9673}"/>
            </c:ext>
          </c:extLst>
        </c:ser>
        <c:ser>
          <c:idx val="1"/>
          <c:order val="1"/>
          <c:tx>
            <c:strRef>
              <c:f>'[grafi HBSC 2002-2022.xlsx]List1'!$A$7</c:f>
              <c:strCache>
                <c:ptCount val="1"/>
                <c:pt idx="0">
                  <c:v>Punce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8.1138429667915422E-3"/>
                  <c:y val="5.1164495868567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510-4F22-888E-684DC94E9673}"/>
                </c:ext>
              </c:extLst>
            </c:dLbl>
            <c:dLbl>
              <c:idx val="1"/>
              <c:layout>
                <c:manualLayout>
                  <c:x val="-3.7188017331978303E-17"/>
                  <c:y val="3.41096639123784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510-4F22-888E-684DC94E9673}"/>
                </c:ext>
              </c:extLst>
            </c:dLbl>
            <c:dLbl>
              <c:idx val="2"/>
              <c:layout>
                <c:manualLayout>
                  <c:x val="8.1138429667915422E-3"/>
                  <c:y val="6.13973950422812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510-4F22-888E-684DC94E9673}"/>
                </c:ext>
              </c:extLst>
            </c:dLbl>
            <c:dLbl>
              <c:idx val="3"/>
              <c:layout>
                <c:manualLayout>
                  <c:x val="6.0853822250936567E-3"/>
                  <c:y val="6.13973950422812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510-4F22-888E-684DC94E96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'[grafi HBSC 2002-2022.xlsx]List1'!$B$5:$G$5</c:f>
              <c:numCache>
                <c:formatCode>General</c:formatCode>
                <c:ptCount val="6"/>
                <c:pt idx="0">
                  <c:v>2002</c:v>
                </c:pt>
                <c:pt idx="1">
                  <c:v>2006</c:v>
                </c:pt>
                <c:pt idx="2">
                  <c:v>2010</c:v>
                </c:pt>
                <c:pt idx="3">
                  <c:v>2014</c:v>
                </c:pt>
                <c:pt idx="4">
                  <c:v>2018</c:v>
                </c:pt>
                <c:pt idx="5">
                  <c:v>2022</c:v>
                </c:pt>
              </c:numCache>
            </c:numRef>
          </c:cat>
          <c:val>
            <c:numRef>
              <c:f>'[grafi HBSC 2002-2022.xlsx]List1'!$B$7:$G$7</c:f>
              <c:numCache>
                <c:formatCode>General</c:formatCode>
                <c:ptCount val="6"/>
                <c:pt idx="0">
                  <c:v>3.3</c:v>
                </c:pt>
                <c:pt idx="1">
                  <c:v>4</c:v>
                </c:pt>
                <c:pt idx="2">
                  <c:v>4.8</c:v>
                </c:pt>
                <c:pt idx="3">
                  <c:v>5.9</c:v>
                </c:pt>
                <c:pt idx="4">
                  <c:v>4.8</c:v>
                </c:pt>
                <c:pt idx="5">
                  <c:v>8.1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510-4F22-888E-684DC94E9673}"/>
            </c:ext>
          </c:extLst>
        </c:ser>
        <c:ser>
          <c:idx val="2"/>
          <c:order val="2"/>
          <c:tx>
            <c:strRef>
              <c:f>'[grafi HBSC 2002-2022.xlsx]List1'!$A$8</c:f>
              <c:strCache>
                <c:ptCount val="1"/>
                <c:pt idx="0">
                  <c:v>Skupaj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'[grafi HBSC 2002-2022.xlsx]List1'!$B$5:$G$5</c:f>
              <c:numCache>
                <c:formatCode>General</c:formatCode>
                <c:ptCount val="6"/>
                <c:pt idx="0">
                  <c:v>2002</c:v>
                </c:pt>
                <c:pt idx="1">
                  <c:v>2006</c:v>
                </c:pt>
                <c:pt idx="2">
                  <c:v>2010</c:v>
                </c:pt>
                <c:pt idx="3">
                  <c:v>2014</c:v>
                </c:pt>
                <c:pt idx="4">
                  <c:v>2018</c:v>
                </c:pt>
                <c:pt idx="5">
                  <c:v>2022</c:v>
                </c:pt>
              </c:numCache>
            </c:numRef>
          </c:cat>
          <c:val>
            <c:numRef>
              <c:f>'[grafi HBSC 2002-2022.xlsx]List1'!$B$8:$G$8</c:f>
              <c:numCache>
                <c:formatCode>General</c:formatCode>
                <c:ptCount val="6"/>
                <c:pt idx="0">
                  <c:v>5.3</c:v>
                </c:pt>
                <c:pt idx="1">
                  <c:v>7.3</c:v>
                </c:pt>
                <c:pt idx="2">
                  <c:v>7.8</c:v>
                </c:pt>
                <c:pt idx="3">
                  <c:v>7.9</c:v>
                </c:pt>
                <c:pt idx="4">
                  <c:v>8.9</c:v>
                </c:pt>
                <c:pt idx="5">
                  <c:v>10.8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510-4F22-888E-684DC94E96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2319071"/>
        <c:axId val="912318239"/>
      </c:lineChart>
      <c:catAx>
        <c:axId val="9123190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2318239"/>
        <c:crosses val="autoZero"/>
        <c:auto val="1"/>
        <c:lblAlgn val="ctr"/>
        <c:lblOffset val="100"/>
        <c:noMultiLvlLbl val="0"/>
      </c:catAx>
      <c:valAx>
        <c:axId val="9123182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23190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1800" dirty="0" err="1">
                <a:solidFill>
                  <a:schemeClr val="tx1"/>
                </a:solidFill>
              </a:rPr>
              <a:t>Pretepal</a:t>
            </a:r>
            <a:r>
              <a:rPr lang="en-GB" sz="1800" dirty="0">
                <a:solidFill>
                  <a:schemeClr val="tx1"/>
                </a:solidFill>
              </a:rPr>
              <a:t> se je </a:t>
            </a:r>
            <a:r>
              <a:rPr lang="en-GB" sz="1800" dirty="0" err="1">
                <a:solidFill>
                  <a:schemeClr val="tx1"/>
                </a:solidFill>
              </a:rPr>
              <a:t>vsaj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trikrat</a:t>
            </a:r>
            <a:r>
              <a:rPr lang="en-GB" sz="1800" dirty="0">
                <a:solidFill>
                  <a:schemeClr val="tx1"/>
                </a:solidFill>
              </a:rPr>
              <a:t> v </a:t>
            </a:r>
            <a:r>
              <a:rPr lang="en-GB" sz="1800" dirty="0" err="1">
                <a:solidFill>
                  <a:schemeClr val="tx1"/>
                </a:solidFill>
              </a:rPr>
              <a:t>zadnjih</a:t>
            </a:r>
            <a:r>
              <a:rPr lang="en-GB" sz="1800" dirty="0">
                <a:solidFill>
                  <a:schemeClr val="tx1"/>
                </a:solidFill>
              </a:rPr>
              <a:t> 12. </a:t>
            </a:r>
            <a:r>
              <a:rPr lang="en-GB" sz="1800" dirty="0" err="1">
                <a:solidFill>
                  <a:schemeClr val="tx1"/>
                </a:solidFill>
              </a:rPr>
              <a:t>mesecih</a:t>
            </a:r>
            <a:r>
              <a:rPr lang="sl-SI" sz="1800" dirty="0">
                <a:solidFill>
                  <a:schemeClr val="tx1"/>
                </a:solidFill>
              </a:rPr>
              <a:t> (v %)</a:t>
            </a:r>
            <a:endParaRPr lang="en-GB" sz="18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3266666666666668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'[grafi HBSC 2002-2022.xlsx]List1'!$A$22</c:f>
              <c:strCache>
                <c:ptCount val="1"/>
                <c:pt idx="0">
                  <c:v>Fantje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'[grafi HBSC 2002-2022.xlsx]List1'!$B$21:$G$21</c:f>
              <c:numCache>
                <c:formatCode>General</c:formatCode>
                <c:ptCount val="6"/>
                <c:pt idx="0">
                  <c:v>2002</c:v>
                </c:pt>
                <c:pt idx="1">
                  <c:v>2006</c:v>
                </c:pt>
                <c:pt idx="2">
                  <c:v>2010</c:v>
                </c:pt>
                <c:pt idx="3">
                  <c:v>2014</c:v>
                </c:pt>
                <c:pt idx="4">
                  <c:v>2018</c:v>
                </c:pt>
                <c:pt idx="5">
                  <c:v>2022</c:v>
                </c:pt>
              </c:numCache>
            </c:numRef>
          </c:cat>
          <c:val>
            <c:numRef>
              <c:f>'[grafi HBSC 2002-2022.xlsx]List1'!$B$22:$G$22</c:f>
              <c:numCache>
                <c:formatCode>0.0</c:formatCode>
                <c:ptCount val="6"/>
                <c:pt idx="0">
                  <c:v>21.466666666666665</c:v>
                </c:pt>
                <c:pt idx="1">
                  <c:v>20.566666666666666</c:v>
                </c:pt>
                <c:pt idx="2">
                  <c:v>19.833333333333332</c:v>
                </c:pt>
                <c:pt idx="3">
                  <c:v>14.933333333333332</c:v>
                </c:pt>
                <c:pt idx="4">
                  <c:v>15.5</c:v>
                </c:pt>
                <c:pt idx="5">
                  <c:v>14.433333333333332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531-4CB2-9C92-5EF17EF0765F}"/>
            </c:ext>
          </c:extLst>
        </c:ser>
        <c:ser>
          <c:idx val="1"/>
          <c:order val="1"/>
          <c:tx>
            <c:strRef>
              <c:f>'[grafi HBSC 2002-2022.xlsx]List1'!$A$23</c:f>
              <c:strCache>
                <c:ptCount val="1"/>
                <c:pt idx="0">
                  <c:v>Punce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'[grafi HBSC 2002-2022.xlsx]List1'!$B$21:$G$21</c:f>
              <c:numCache>
                <c:formatCode>General</c:formatCode>
                <c:ptCount val="6"/>
                <c:pt idx="0">
                  <c:v>2002</c:v>
                </c:pt>
                <c:pt idx="1">
                  <c:v>2006</c:v>
                </c:pt>
                <c:pt idx="2">
                  <c:v>2010</c:v>
                </c:pt>
                <c:pt idx="3">
                  <c:v>2014</c:v>
                </c:pt>
                <c:pt idx="4">
                  <c:v>2018</c:v>
                </c:pt>
                <c:pt idx="5">
                  <c:v>2022</c:v>
                </c:pt>
              </c:numCache>
            </c:numRef>
          </c:cat>
          <c:val>
            <c:numRef>
              <c:f>'[grafi HBSC 2002-2022.xlsx]List1'!$B$23:$G$23</c:f>
              <c:numCache>
                <c:formatCode>0.0</c:formatCode>
                <c:ptCount val="6"/>
                <c:pt idx="0">
                  <c:v>7.7333333333333334</c:v>
                </c:pt>
                <c:pt idx="1">
                  <c:v>8.0666666666666682</c:v>
                </c:pt>
                <c:pt idx="2">
                  <c:v>7.0333333333333341</c:v>
                </c:pt>
                <c:pt idx="3">
                  <c:v>4.8</c:v>
                </c:pt>
                <c:pt idx="4">
                  <c:v>6.2333333333333334</c:v>
                </c:pt>
                <c:pt idx="5">
                  <c:v>8.3333333333333321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531-4CB2-9C92-5EF17EF0765F}"/>
            </c:ext>
          </c:extLst>
        </c:ser>
        <c:ser>
          <c:idx val="2"/>
          <c:order val="2"/>
          <c:tx>
            <c:strRef>
              <c:f>'[grafi HBSC 2002-2022.xlsx]List1'!$A$24</c:f>
              <c:strCache>
                <c:ptCount val="1"/>
                <c:pt idx="0">
                  <c:v>Skupaj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'[grafi HBSC 2002-2022.xlsx]List1'!$B$21:$G$21</c:f>
              <c:numCache>
                <c:formatCode>General</c:formatCode>
                <c:ptCount val="6"/>
                <c:pt idx="0">
                  <c:v>2002</c:v>
                </c:pt>
                <c:pt idx="1">
                  <c:v>2006</c:v>
                </c:pt>
                <c:pt idx="2">
                  <c:v>2010</c:v>
                </c:pt>
                <c:pt idx="3">
                  <c:v>2014</c:v>
                </c:pt>
                <c:pt idx="4">
                  <c:v>2018</c:v>
                </c:pt>
                <c:pt idx="5">
                  <c:v>2022</c:v>
                </c:pt>
              </c:numCache>
            </c:numRef>
          </c:cat>
          <c:val>
            <c:numRef>
              <c:f>'[grafi HBSC 2002-2022.xlsx]List1'!$B$24:$G$24</c:f>
              <c:numCache>
                <c:formatCode>0.0</c:formatCode>
                <c:ptCount val="6"/>
                <c:pt idx="0">
                  <c:v>14.6</c:v>
                </c:pt>
                <c:pt idx="1">
                  <c:v>14.300000000000002</c:v>
                </c:pt>
                <c:pt idx="2">
                  <c:v>13.566666666666668</c:v>
                </c:pt>
                <c:pt idx="3">
                  <c:v>9.8333333333333339</c:v>
                </c:pt>
                <c:pt idx="4">
                  <c:v>10.933333333333332</c:v>
                </c:pt>
                <c:pt idx="5">
                  <c:v>11.4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531-4CB2-9C92-5EF17EF076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4371023"/>
        <c:axId val="1424372687"/>
      </c:lineChart>
      <c:catAx>
        <c:axId val="14243710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4372687"/>
        <c:crosses val="autoZero"/>
        <c:auto val="1"/>
        <c:lblAlgn val="ctr"/>
        <c:lblOffset val="100"/>
        <c:noMultiLvlLbl val="0"/>
      </c:catAx>
      <c:valAx>
        <c:axId val="14243726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43710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l-SI" dirty="0"/>
              <a:t>Dekleta - pretepala</a:t>
            </a:r>
            <a:r>
              <a:rPr lang="sl-SI" baseline="0" dirty="0"/>
              <a:t> se je vsaj 3x v zadnjih nekaj mesecih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List1!$C$101</c:f>
              <c:strCache>
                <c:ptCount val="1"/>
                <c:pt idx="0">
                  <c:v>11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List1!$B$102:$B$107</c:f>
              <c:numCache>
                <c:formatCode>General</c:formatCode>
                <c:ptCount val="6"/>
                <c:pt idx="0">
                  <c:v>2002</c:v>
                </c:pt>
                <c:pt idx="1">
                  <c:v>2006</c:v>
                </c:pt>
                <c:pt idx="2">
                  <c:v>2010</c:v>
                </c:pt>
                <c:pt idx="3">
                  <c:v>2014</c:v>
                </c:pt>
                <c:pt idx="4">
                  <c:v>2018</c:v>
                </c:pt>
                <c:pt idx="5">
                  <c:v>2022</c:v>
                </c:pt>
              </c:numCache>
            </c:numRef>
          </c:cat>
          <c:val>
            <c:numRef>
              <c:f>List1!$C$101:$C$107</c:f>
              <c:numCache>
                <c:formatCode>General</c:formatCode>
                <c:ptCount val="7"/>
                <c:pt idx="0">
                  <c:v>11</c:v>
                </c:pt>
                <c:pt idx="1">
                  <c:v>10.1</c:v>
                </c:pt>
                <c:pt idx="2">
                  <c:v>8.9</c:v>
                </c:pt>
                <c:pt idx="3">
                  <c:v>7.9</c:v>
                </c:pt>
                <c:pt idx="4">
                  <c:v>4.5999999999999996</c:v>
                </c:pt>
                <c:pt idx="5">
                  <c:v>6.5</c:v>
                </c:pt>
                <c:pt idx="6">
                  <c:v>8.6999999999999993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7F8-4B36-9B6F-C63DE5606D96}"/>
            </c:ext>
          </c:extLst>
        </c:ser>
        <c:ser>
          <c:idx val="2"/>
          <c:order val="1"/>
          <c:tx>
            <c:strRef>
              <c:f>List1!$D$101</c:f>
              <c:strCache>
                <c:ptCount val="1"/>
                <c:pt idx="0">
                  <c:v>13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97F8-4B36-9B6F-C63DE5606D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List1!$B$102:$B$107</c:f>
              <c:numCache>
                <c:formatCode>General</c:formatCode>
                <c:ptCount val="6"/>
                <c:pt idx="0">
                  <c:v>2002</c:v>
                </c:pt>
                <c:pt idx="1">
                  <c:v>2006</c:v>
                </c:pt>
                <c:pt idx="2">
                  <c:v>2010</c:v>
                </c:pt>
                <c:pt idx="3">
                  <c:v>2014</c:v>
                </c:pt>
                <c:pt idx="4">
                  <c:v>2018</c:v>
                </c:pt>
                <c:pt idx="5">
                  <c:v>2022</c:v>
                </c:pt>
              </c:numCache>
            </c:numRef>
          </c:cat>
          <c:val>
            <c:numRef>
              <c:f>List1!$D$101:$D$107</c:f>
              <c:numCache>
                <c:formatCode>General</c:formatCode>
                <c:ptCount val="7"/>
                <c:pt idx="0">
                  <c:v>13</c:v>
                </c:pt>
                <c:pt idx="1">
                  <c:v>7.6</c:v>
                </c:pt>
                <c:pt idx="2">
                  <c:v>10.8</c:v>
                </c:pt>
                <c:pt idx="3">
                  <c:v>7.3</c:v>
                </c:pt>
                <c:pt idx="4">
                  <c:v>5.3</c:v>
                </c:pt>
                <c:pt idx="5">
                  <c:v>7.1</c:v>
                </c:pt>
                <c:pt idx="6">
                  <c:v>9.6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7F8-4B36-9B6F-C63DE5606D96}"/>
            </c:ext>
          </c:extLst>
        </c:ser>
        <c:ser>
          <c:idx val="3"/>
          <c:order val="2"/>
          <c:tx>
            <c:strRef>
              <c:f>List1!$E$101</c:f>
              <c:strCache>
                <c:ptCount val="1"/>
                <c:pt idx="0">
                  <c:v>15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List1!$B$102:$B$107</c:f>
              <c:numCache>
                <c:formatCode>General</c:formatCode>
                <c:ptCount val="6"/>
                <c:pt idx="0">
                  <c:v>2002</c:v>
                </c:pt>
                <c:pt idx="1">
                  <c:v>2006</c:v>
                </c:pt>
                <c:pt idx="2">
                  <c:v>2010</c:v>
                </c:pt>
                <c:pt idx="3">
                  <c:v>2014</c:v>
                </c:pt>
                <c:pt idx="4">
                  <c:v>2018</c:v>
                </c:pt>
                <c:pt idx="5">
                  <c:v>2022</c:v>
                </c:pt>
              </c:numCache>
            </c:numRef>
          </c:cat>
          <c:val>
            <c:numRef>
              <c:f>List1!$E$101:$E$107</c:f>
              <c:numCache>
                <c:formatCode>General</c:formatCode>
                <c:ptCount val="7"/>
                <c:pt idx="0">
                  <c:v>15</c:v>
                </c:pt>
                <c:pt idx="1">
                  <c:v>5.5</c:v>
                </c:pt>
                <c:pt idx="2">
                  <c:v>4.5</c:v>
                </c:pt>
                <c:pt idx="3">
                  <c:v>5.9</c:v>
                </c:pt>
                <c:pt idx="4">
                  <c:v>4.5</c:v>
                </c:pt>
                <c:pt idx="5">
                  <c:v>5.0999999999999996</c:v>
                </c:pt>
                <c:pt idx="6">
                  <c:v>6.7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7F8-4B36-9B6F-C63DE5606D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55362928"/>
        <c:axId val="655368752"/>
      </c:lineChart>
      <c:catAx>
        <c:axId val="655362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368752"/>
        <c:crosses val="autoZero"/>
        <c:auto val="1"/>
        <c:lblAlgn val="ctr"/>
        <c:lblOffset val="100"/>
        <c:noMultiLvlLbl val="0"/>
      </c:catAx>
      <c:valAx>
        <c:axId val="655368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362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1800">
                <a:solidFill>
                  <a:schemeClr val="tx1"/>
                </a:solidFill>
              </a:rPr>
              <a:t>Bil žrtev trpinčenja v šoli vsaj enkrat v zadnjih nekaj mesecih</a:t>
            </a:r>
          </a:p>
        </c:rich>
      </c:tx>
      <c:layout>
        <c:manualLayout>
          <c:xMode val="edge"/>
          <c:yMode val="edge"/>
          <c:x val="0.1340062772759803"/>
          <c:y val="6.65335123276906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603937007874016"/>
          <c:y val="0.25041666666666673"/>
          <c:w val="0.88396062992125979"/>
          <c:h val="0.61498432487605714"/>
        </c:manualLayout>
      </c:layout>
      <c:lineChart>
        <c:grouping val="standard"/>
        <c:varyColors val="0"/>
        <c:ser>
          <c:idx val="0"/>
          <c:order val="0"/>
          <c:tx>
            <c:strRef>
              <c:f>'[grafi HBSC 2002-2022.xlsx]List1'!$A$28</c:f>
              <c:strCache>
                <c:ptCount val="1"/>
                <c:pt idx="0">
                  <c:v>Fantje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3.3945669554943897E-3"/>
                  <c:y val="2.49500671228839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278-40AA-85CE-FE8DE59DA716}"/>
                </c:ext>
              </c:extLst>
            </c:dLbl>
            <c:dLbl>
              <c:idx val="5"/>
              <c:layout>
                <c:manualLayout>
                  <c:x val="1.6972166555629226E-3"/>
                  <c:y val="1.94054986193423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7212873427423417E-2"/>
                      <c:h val="6.64920380253866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2278-40AA-85CE-FE8DE59DA7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'[grafi HBSC 2002-2022.xlsx]List1'!$B$27:$G$27</c:f>
              <c:numCache>
                <c:formatCode>General</c:formatCode>
                <c:ptCount val="6"/>
                <c:pt idx="0">
                  <c:v>2002</c:v>
                </c:pt>
                <c:pt idx="1">
                  <c:v>2006</c:v>
                </c:pt>
                <c:pt idx="2">
                  <c:v>2010</c:v>
                </c:pt>
                <c:pt idx="3">
                  <c:v>2014</c:v>
                </c:pt>
                <c:pt idx="4">
                  <c:v>2018</c:v>
                </c:pt>
                <c:pt idx="5">
                  <c:v>2022</c:v>
                </c:pt>
              </c:numCache>
            </c:numRef>
          </c:cat>
          <c:val>
            <c:numRef>
              <c:f>'[grafi HBSC 2002-2022.xlsx]List1'!$B$28:$G$28</c:f>
              <c:numCache>
                <c:formatCode>0.0</c:formatCode>
                <c:ptCount val="6"/>
                <c:pt idx="0">
                  <c:v>21.2</c:v>
                </c:pt>
                <c:pt idx="1">
                  <c:v>27.133333333333336</c:v>
                </c:pt>
                <c:pt idx="2">
                  <c:v>21.8</c:v>
                </c:pt>
                <c:pt idx="3">
                  <c:v>25.233333333333334</c:v>
                </c:pt>
                <c:pt idx="4">
                  <c:v>29</c:v>
                </c:pt>
                <c:pt idx="5">
                  <c:v>29.533333333333331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278-40AA-85CE-FE8DE59DA716}"/>
            </c:ext>
          </c:extLst>
        </c:ser>
        <c:ser>
          <c:idx val="1"/>
          <c:order val="1"/>
          <c:tx>
            <c:strRef>
              <c:f>'[grafi HBSC 2002-2022.xlsx]List1'!$A$29</c:f>
              <c:strCache>
                <c:ptCount val="1"/>
                <c:pt idx="0">
                  <c:v>Punce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3.3945669554943897E-3"/>
                  <c:y val="-4.9900134245767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278-40AA-85CE-FE8DE59DA716}"/>
                </c:ext>
              </c:extLst>
            </c:dLbl>
            <c:dLbl>
              <c:idx val="5"/>
              <c:layout>
                <c:manualLayout>
                  <c:x val="7.6377756498623231E-3"/>
                  <c:y val="-4.990002510286722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304723860665056E-2"/>
                      <c:h val="3.322528186154131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2278-40AA-85CE-FE8DE59DA7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'[grafi HBSC 2002-2022.xlsx]List1'!$B$27:$G$27</c:f>
              <c:numCache>
                <c:formatCode>General</c:formatCode>
                <c:ptCount val="6"/>
                <c:pt idx="0">
                  <c:v>2002</c:v>
                </c:pt>
                <c:pt idx="1">
                  <c:v>2006</c:v>
                </c:pt>
                <c:pt idx="2">
                  <c:v>2010</c:v>
                </c:pt>
                <c:pt idx="3">
                  <c:v>2014</c:v>
                </c:pt>
                <c:pt idx="4">
                  <c:v>2018</c:v>
                </c:pt>
                <c:pt idx="5">
                  <c:v>2022</c:v>
                </c:pt>
              </c:numCache>
            </c:numRef>
          </c:cat>
          <c:val>
            <c:numRef>
              <c:f>'[grafi HBSC 2002-2022.xlsx]List1'!$B$29:$G$29</c:f>
              <c:numCache>
                <c:formatCode>0.0</c:formatCode>
                <c:ptCount val="6"/>
                <c:pt idx="0">
                  <c:v>22.433333333333334</c:v>
                </c:pt>
                <c:pt idx="1">
                  <c:v>21.866666666666664</c:v>
                </c:pt>
                <c:pt idx="2">
                  <c:v>19.100000000000001</c:v>
                </c:pt>
                <c:pt idx="3">
                  <c:v>18.733333333333334</c:v>
                </c:pt>
                <c:pt idx="4">
                  <c:v>23.233333333333334</c:v>
                </c:pt>
                <c:pt idx="5">
                  <c:v>30.233333333333331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278-40AA-85CE-FE8DE59DA716}"/>
            </c:ext>
          </c:extLst>
        </c:ser>
        <c:ser>
          <c:idx val="2"/>
          <c:order val="2"/>
          <c:tx>
            <c:strRef>
              <c:f>'[grafi HBSC 2002-2022.xlsx]List1'!$A$30</c:f>
              <c:strCache>
                <c:ptCount val="1"/>
                <c:pt idx="0">
                  <c:v>Skupaj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1.6972834777470858E-3"/>
                  <c:y val="-1.9405607762243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278-40AA-85CE-FE8DE59DA7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'[grafi HBSC 2002-2022.xlsx]List1'!$B$27:$G$27</c:f>
              <c:numCache>
                <c:formatCode>General</c:formatCode>
                <c:ptCount val="6"/>
                <c:pt idx="0">
                  <c:v>2002</c:v>
                </c:pt>
                <c:pt idx="1">
                  <c:v>2006</c:v>
                </c:pt>
                <c:pt idx="2">
                  <c:v>2010</c:v>
                </c:pt>
                <c:pt idx="3">
                  <c:v>2014</c:v>
                </c:pt>
                <c:pt idx="4">
                  <c:v>2018</c:v>
                </c:pt>
                <c:pt idx="5">
                  <c:v>2022</c:v>
                </c:pt>
              </c:numCache>
            </c:numRef>
          </c:cat>
          <c:val>
            <c:numRef>
              <c:f>'[grafi HBSC 2002-2022.xlsx]List1'!$B$30:$G$30</c:f>
              <c:numCache>
                <c:formatCode>0.0</c:formatCode>
                <c:ptCount val="6"/>
                <c:pt idx="0">
                  <c:v>21.833333333333332</c:v>
                </c:pt>
                <c:pt idx="1">
                  <c:v>24.466666666666669</c:v>
                </c:pt>
                <c:pt idx="2">
                  <c:v>20.500000000000004</c:v>
                </c:pt>
                <c:pt idx="3">
                  <c:v>22</c:v>
                </c:pt>
                <c:pt idx="4">
                  <c:v>26.133333333333336</c:v>
                </c:pt>
                <c:pt idx="5">
                  <c:v>29.866666666666664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278-40AA-85CE-FE8DE59DA7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4373519"/>
        <c:axId val="1424374767"/>
      </c:lineChart>
      <c:catAx>
        <c:axId val="1424373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4374767"/>
        <c:crosses val="autoZero"/>
        <c:auto val="1"/>
        <c:lblAlgn val="ctr"/>
        <c:lblOffset val="100"/>
        <c:noMultiLvlLbl val="0"/>
      </c:catAx>
      <c:valAx>
        <c:axId val="14243747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43735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117371092771665"/>
          <c:y val="0.93851714068177217"/>
          <c:w val="0.43869731566719405"/>
          <c:h val="6.14828593182278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Prodaja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96E-4418-BC1A-33A40C81B61C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96E-4418-BC1A-33A40C81B61C}"/>
              </c:ext>
            </c:extLst>
          </c:dPt>
          <c:dLbls>
            <c:dLbl>
              <c:idx val="0"/>
              <c:layout>
                <c:manualLayout>
                  <c:x val="-0.20206357004579822"/>
                  <c:y val="0.22434458975688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247648183616914"/>
                      <c:h val="0.2948729201617003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96E-4418-BC1A-33A40C81B6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List1!$B$2:$B$3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6E-4418-BC1A-33A40C81B6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Prodaja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385-4B62-801D-8AA64EDA722D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385-4B62-801D-8AA64EDA722D}"/>
              </c:ext>
            </c:extLst>
          </c:dPt>
          <c:dLbls>
            <c:dLbl>
              <c:idx val="0"/>
              <c:layout>
                <c:manualLayout>
                  <c:x val="-0.19201628451381028"/>
                  <c:y val="0.210323052897075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247648183616914"/>
                      <c:h val="0.2948729201617003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385-4B62-801D-8AA64EDA72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List1!$B$2:$B$3</c:f>
              <c:numCache>
                <c:formatCode>General</c:formatCode>
                <c:ptCount val="2"/>
                <c:pt idx="0">
                  <c:v>17</c:v>
                </c:pt>
                <c:pt idx="1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385-4B62-801D-8AA64EDA72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Prodaja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67B-4545-90D0-1DAC2E830380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67B-4545-90D0-1DAC2E830380}"/>
              </c:ext>
            </c:extLst>
          </c:dPt>
          <c:dLbls>
            <c:dLbl>
              <c:idx val="0"/>
              <c:layout>
                <c:manualLayout>
                  <c:x val="-0.21211085557778617"/>
                  <c:y val="0.119183063308342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247648183616914"/>
                      <c:h val="0.2948729201617003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67B-4545-90D0-1DAC2E8303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List1!$B$2:$B$3</c:f>
              <c:numCache>
                <c:formatCode>General</c:formatCode>
                <c:ptCount val="2"/>
                <c:pt idx="0">
                  <c:v>35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67B-4545-90D0-1DAC2E8303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sl-SI" b="1" u="sng" dirty="0"/>
              <a:t>KADARKOLI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List1!$A$2</c:f>
              <c:strCache>
                <c:ptCount val="1"/>
                <c:pt idx="0">
                  <c:v>7. razred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List1!$B$1:$D$1</c:f>
              <c:strCache>
                <c:ptCount val="3"/>
                <c:pt idx="0">
                  <c:v>Žrtev</c:v>
                </c:pt>
                <c:pt idx="1">
                  <c:v>Nasilnež</c:v>
                </c:pt>
                <c:pt idx="2">
                  <c:v>Opazovalec</c:v>
                </c:pt>
              </c:strCache>
            </c:strRef>
          </c:cat>
          <c:val>
            <c:numRef>
              <c:f>List1!$B$2:$D$2</c:f>
              <c:numCache>
                <c:formatCode>General</c:formatCode>
                <c:ptCount val="3"/>
                <c:pt idx="0">
                  <c:v>23</c:v>
                </c:pt>
                <c:pt idx="1">
                  <c:v>16</c:v>
                </c:pt>
                <c:pt idx="2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D5-4E32-AE68-B17F9BB953F5}"/>
            </c:ext>
          </c:extLst>
        </c:ser>
        <c:ser>
          <c:idx val="2"/>
          <c:order val="1"/>
          <c:tx>
            <c:strRef>
              <c:f>List1!$A$3</c:f>
              <c:strCache>
                <c:ptCount val="1"/>
                <c:pt idx="0">
                  <c:v>9. razred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List1!$B$1:$D$1</c:f>
              <c:strCache>
                <c:ptCount val="3"/>
                <c:pt idx="0">
                  <c:v>Žrtev</c:v>
                </c:pt>
                <c:pt idx="1">
                  <c:v>Nasilnež</c:v>
                </c:pt>
                <c:pt idx="2">
                  <c:v>Opazovalec</c:v>
                </c:pt>
              </c:strCache>
            </c:strRef>
          </c:cat>
          <c:val>
            <c:numRef>
              <c:f>List1!$B$3:$D$3</c:f>
              <c:numCache>
                <c:formatCode>General</c:formatCode>
                <c:ptCount val="3"/>
                <c:pt idx="0">
                  <c:v>27</c:v>
                </c:pt>
                <c:pt idx="1">
                  <c:v>18</c:v>
                </c:pt>
                <c:pt idx="2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D5-4E32-AE68-B17F9BB953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7"/>
        <c:axId val="326462624"/>
        <c:axId val="326469104"/>
      </c:barChart>
      <c:catAx>
        <c:axId val="326462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6469104"/>
        <c:crosses val="autoZero"/>
        <c:auto val="1"/>
        <c:lblAlgn val="ctr"/>
        <c:lblOffset val="100"/>
        <c:noMultiLvlLbl val="0"/>
      </c:catAx>
      <c:valAx>
        <c:axId val="326469104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6462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249430-A8F1-4E93-BA99-9F01AAE9329A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sl-SI"/>
        </a:p>
      </dgm:t>
    </dgm:pt>
    <dgm:pt modelId="{04CDFBE4-2B9C-402B-ADBB-71CE996173E5}">
      <dgm:prSet phldrT="[besedilo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sl-SI" sz="1800" b="1" noProof="0" dirty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l-SI" sz="1800" b="1" noProof="0" dirty="0"/>
            <a:t>1. Čustvene in psihične posledice</a:t>
          </a:r>
        </a:p>
        <a:p>
          <a:r>
            <a:rPr lang="sl-SI" sz="1400" noProof="0" dirty="0"/>
            <a:t>Žalost, zaskrbljenost, nočne more </a:t>
          </a:r>
        </a:p>
        <a:p>
          <a:r>
            <a:rPr lang="sl-SI" sz="1400" noProof="0" dirty="0"/>
            <a:t>Nizka samopodoba in občutek manjvrednosti</a:t>
          </a:r>
        </a:p>
        <a:p>
          <a:r>
            <a:rPr lang="sl-SI" sz="1400" noProof="0" dirty="0"/>
            <a:t>Depresija; tesnobnost/</a:t>
          </a:r>
          <a:r>
            <a:rPr lang="sl-SI" sz="1400" noProof="0" dirty="0" err="1"/>
            <a:t>anksioznost</a:t>
          </a:r>
          <a:r>
            <a:rPr lang="sl-SI" sz="1400" noProof="0" dirty="0"/>
            <a:t> </a:t>
          </a:r>
        </a:p>
        <a:p>
          <a:r>
            <a:rPr lang="sl-SI" sz="1400" noProof="0" dirty="0"/>
            <a:t>Socialna tesnoba (strah pred drugimi otroci)</a:t>
          </a:r>
        </a:p>
        <a:p>
          <a:r>
            <a:rPr lang="sl-SI" sz="1400" noProof="0" dirty="0"/>
            <a:t>Občutek osamljenosti – socialna bolečina</a:t>
          </a:r>
        </a:p>
        <a:p>
          <a:r>
            <a:rPr lang="sl-SI" sz="1400" noProof="0" dirty="0"/>
            <a:t>Povečano tveganje za </a:t>
          </a:r>
          <a:r>
            <a:rPr lang="sl-SI" sz="1400" noProof="0" dirty="0" err="1"/>
            <a:t>samopoškodovanje</a:t>
          </a:r>
          <a:endParaRPr lang="sl-SI" sz="1400" noProof="0" dirty="0"/>
        </a:p>
        <a:p>
          <a:r>
            <a:rPr lang="sl-SI" sz="1400" noProof="0" dirty="0"/>
            <a:t>Negativne misli</a:t>
          </a:r>
        </a:p>
        <a:p>
          <a:r>
            <a:rPr lang="sl-SI" sz="1400" noProof="0" dirty="0"/>
            <a:t>Samomorilne misli</a:t>
          </a:r>
        </a:p>
        <a:p>
          <a:pPr lvl="0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400" noProof="0" dirty="0"/>
        </a:p>
      </dgm:t>
    </dgm:pt>
    <dgm:pt modelId="{E19D6E22-AB8B-46C4-B394-D86BFBF502E0}" type="parTrans" cxnId="{CC73B6AA-C9F6-4B02-9B2D-38FDC157E96E}">
      <dgm:prSet/>
      <dgm:spPr/>
      <dgm:t>
        <a:bodyPr/>
        <a:lstStyle/>
        <a:p>
          <a:endParaRPr lang="sl-SI" noProof="0" dirty="0"/>
        </a:p>
      </dgm:t>
    </dgm:pt>
    <dgm:pt modelId="{F8339E06-EE67-4EAB-B26E-B5E61D9D65DB}" type="sibTrans" cxnId="{CC73B6AA-C9F6-4B02-9B2D-38FDC157E96E}">
      <dgm:prSet/>
      <dgm:spPr/>
      <dgm:t>
        <a:bodyPr/>
        <a:lstStyle/>
        <a:p>
          <a:endParaRPr lang="sl-SI" noProof="0" dirty="0"/>
        </a:p>
      </dgm:t>
    </dgm:pt>
    <dgm:pt modelId="{077FFE81-DF96-47AF-A7C5-F0EED5693AC9}">
      <dgm:prSet phldrT="[besedilo]" custT="1"/>
      <dgm:spPr/>
      <dgm:t>
        <a:bodyPr/>
        <a:lstStyle/>
        <a:p>
          <a:r>
            <a:rPr lang="sl-SI" sz="1800" b="1" noProof="0" dirty="0"/>
            <a:t>2. Vedenjske posledice</a:t>
          </a:r>
        </a:p>
        <a:p>
          <a:r>
            <a:rPr lang="sl-SI" sz="1300" noProof="0" dirty="0"/>
            <a:t>Umik iz socialnih stikov</a:t>
          </a:r>
        </a:p>
        <a:p>
          <a:r>
            <a:rPr lang="sl-SI" sz="1300" noProof="0" dirty="0"/>
            <a:t>Apatičnost, razdražljivost, nezadovoljstvo</a:t>
          </a:r>
        </a:p>
        <a:p>
          <a:r>
            <a:rPr lang="sl-SI" sz="1300" noProof="0" dirty="0"/>
            <a:t>Agresivno vedenje (otrok lahko postane nasilnež)</a:t>
          </a:r>
        </a:p>
        <a:p>
          <a:r>
            <a:rPr lang="sl-SI" sz="1300" noProof="0" dirty="0"/>
            <a:t>Zmanjšana motivacija za šolo in aktivnosti (otok ne želi v šolo)</a:t>
          </a:r>
        </a:p>
        <a:p>
          <a:r>
            <a:rPr lang="sl-SI" sz="1300" noProof="0" dirty="0"/>
            <a:t>Tveganje za zlorabo substanc (alkohol, droge) </a:t>
          </a:r>
        </a:p>
        <a:p>
          <a:r>
            <a:rPr lang="sl-SI" sz="1300" dirty="0"/>
            <a:t>Nervoza in/ali prestrašenost ob uporabi telefona, zlasti ob prejemu sporočil</a:t>
          </a:r>
        </a:p>
        <a:p>
          <a:r>
            <a:rPr lang="sl-SI" sz="1300" dirty="0"/>
            <a:t>Slabo razpoloženje po uporabi telefona/računalnika</a:t>
          </a:r>
        </a:p>
        <a:p>
          <a:r>
            <a:rPr lang="sl-SI" sz="1300" dirty="0"/>
            <a:t>Skrivanje telefona </a:t>
          </a:r>
          <a:r>
            <a:rPr lang="sl-SI" sz="1300" dirty="0" err="1"/>
            <a:t>oz</a:t>
          </a:r>
          <a:r>
            <a:rPr lang="sl-SI" sz="1300" dirty="0"/>
            <a:t> vsebin pred drugimi</a:t>
          </a:r>
          <a:endParaRPr lang="sl-SI" sz="1300" noProof="0" dirty="0"/>
        </a:p>
      </dgm:t>
    </dgm:pt>
    <dgm:pt modelId="{15C72E58-F370-45DD-9265-A0D61A21A261}" type="parTrans" cxnId="{087AA225-C36C-4BCF-BFDA-4BAF6B1A64E0}">
      <dgm:prSet/>
      <dgm:spPr/>
      <dgm:t>
        <a:bodyPr/>
        <a:lstStyle/>
        <a:p>
          <a:endParaRPr lang="sl-SI" noProof="0" dirty="0"/>
        </a:p>
      </dgm:t>
    </dgm:pt>
    <dgm:pt modelId="{881980E3-3323-4312-8771-D310BE5C4649}" type="sibTrans" cxnId="{087AA225-C36C-4BCF-BFDA-4BAF6B1A64E0}">
      <dgm:prSet/>
      <dgm:spPr/>
      <dgm:t>
        <a:bodyPr/>
        <a:lstStyle/>
        <a:p>
          <a:endParaRPr lang="sl-SI" noProof="0" dirty="0"/>
        </a:p>
      </dgm:t>
    </dgm:pt>
    <dgm:pt modelId="{600AFBE1-88A5-450D-A0F5-9DB493F963AA}">
      <dgm:prSet phldrT="[besedilo]" custT="1"/>
      <dgm:spPr/>
      <dgm:t>
        <a:bodyPr/>
        <a:lstStyle/>
        <a:p>
          <a:r>
            <a:rPr lang="sl-SI" sz="1800" b="1" noProof="0" dirty="0"/>
            <a:t>3. Akademske/učne posledice</a:t>
          </a:r>
        </a:p>
        <a:p>
          <a:r>
            <a:rPr lang="sl-SI" sz="1400" noProof="0" dirty="0"/>
            <a:t>Slabši učni uspeh</a:t>
          </a:r>
        </a:p>
        <a:p>
          <a:r>
            <a:rPr lang="sl-SI" sz="1400" noProof="0" dirty="0"/>
            <a:t>Pogostejše izostajanje od pouka</a:t>
          </a:r>
        </a:p>
        <a:p>
          <a:r>
            <a:rPr lang="sl-SI" sz="1400" noProof="0" dirty="0"/>
            <a:t>Težave s koncentracijo in učenjem</a:t>
          </a:r>
        </a:p>
      </dgm:t>
    </dgm:pt>
    <dgm:pt modelId="{DD7B4A3E-99A4-4DB5-8C69-52A211E3614C}" type="parTrans" cxnId="{701E4170-7A0B-41AF-B5D1-81FA53923BEE}">
      <dgm:prSet/>
      <dgm:spPr/>
      <dgm:t>
        <a:bodyPr/>
        <a:lstStyle/>
        <a:p>
          <a:endParaRPr lang="sl-SI" noProof="0" dirty="0"/>
        </a:p>
      </dgm:t>
    </dgm:pt>
    <dgm:pt modelId="{C9DC96A5-D24F-45C2-917B-551846196232}" type="sibTrans" cxnId="{701E4170-7A0B-41AF-B5D1-81FA53923BEE}">
      <dgm:prSet/>
      <dgm:spPr/>
      <dgm:t>
        <a:bodyPr/>
        <a:lstStyle/>
        <a:p>
          <a:endParaRPr lang="sl-SI" noProof="0" dirty="0"/>
        </a:p>
      </dgm:t>
    </dgm:pt>
    <dgm:pt modelId="{E95B3921-5192-42D4-8764-6CA9260475FD}">
      <dgm:prSet phldrT="[besedilo]" custT="1"/>
      <dgm:spPr/>
      <dgm:t>
        <a:bodyPr/>
        <a:lstStyle/>
        <a:p>
          <a:r>
            <a:rPr lang="sl-SI" sz="1800" b="1" noProof="0" dirty="0"/>
            <a:t>4. Telesne posledice</a:t>
          </a:r>
        </a:p>
        <a:p>
          <a:r>
            <a:rPr lang="sl-SI" sz="1400" b="0" noProof="0" dirty="0"/>
            <a:t>Poškodbe zaradi fizičnega nasilja (modrice, zlomi, praske)</a:t>
          </a:r>
        </a:p>
        <a:p>
          <a:r>
            <a:rPr lang="sl-SI" sz="1400" b="0" noProof="0" dirty="0"/>
            <a:t>Glavoboli, bolečine v trebuhu, kronične bolečine, ki so pogosto psihosomatskega izvora</a:t>
          </a:r>
        </a:p>
        <a:p>
          <a:r>
            <a:rPr lang="sl-SI" sz="1400" b="0" noProof="0" dirty="0"/>
            <a:t>Motnje spanja (nespečnost, nočne more, močenje postelje)</a:t>
          </a:r>
        </a:p>
        <a:p>
          <a:r>
            <a:rPr lang="sl-SI" sz="1400" b="0" noProof="0" dirty="0"/>
            <a:t>Spremembe apetita (prenajedanje ali izguba apetita)</a:t>
          </a:r>
        </a:p>
      </dgm:t>
    </dgm:pt>
    <dgm:pt modelId="{450C2BB3-C4B5-4293-A232-78E68D16D2A6}" type="parTrans" cxnId="{5ECF0188-5854-4F1C-8392-FD3B374E4BFA}">
      <dgm:prSet/>
      <dgm:spPr/>
      <dgm:t>
        <a:bodyPr/>
        <a:lstStyle/>
        <a:p>
          <a:endParaRPr lang="sl-SI" noProof="0" dirty="0"/>
        </a:p>
      </dgm:t>
    </dgm:pt>
    <dgm:pt modelId="{AC954B73-460D-4616-A860-C61F4329C60D}" type="sibTrans" cxnId="{5ECF0188-5854-4F1C-8392-FD3B374E4BFA}">
      <dgm:prSet/>
      <dgm:spPr/>
      <dgm:t>
        <a:bodyPr/>
        <a:lstStyle/>
        <a:p>
          <a:endParaRPr lang="sl-SI" noProof="0" dirty="0"/>
        </a:p>
      </dgm:t>
    </dgm:pt>
    <dgm:pt modelId="{A4704CDE-2217-4535-9319-623DBE952E54}">
      <dgm:prSet phldrT="[besedilo]" custT="1"/>
      <dgm:spPr/>
      <dgm:t>
        <a:bodyPr/>
        <a:lstStyle/>
        <a:p>
          <a:r>
            <a:rPr lang="sl-SI" sz="1800" b="1" noProof="0" dirty="0"/>
            <a:t>5. Dolgoročne posledice</a:t>
          </a:r>
        </a:p>
        <a:p>
          <a:r>
            <a:rPr lang="sl-SI" sz="1400" noProof="0" dirty="0"/>
            <a:t>Trajne težave z zaupanjem in odnosi</a:t>
          </a:r>
        </a:p>
        <a:p>
          <a:r>
            <a:rPr lang="sl-SI" sz="1400" noProof="0" dirty="0"/>
            <a:t>Povečano tveganje za duševne težave v odraslosti</a:t>
          </a:r>
        </a:p>
        <a:p>
          <a:r>
            <a:rPr lang="sl-SI" sz="1400" noProof="0" dirty="0"/>
            <a:t>Težave pri vključevanju v delovno okolje</a:t>
          </a:r>
        </a:p>
        <a:p>
          <a:r>
            <a:rPr lang="sl-SI" sz="1400" noProof="0" dirty="0"/>
            <a:t>Večja možnost za odklonsko vedenje</a:t>
          </a:r>
        </a:p>
        <a:p>
          <a:r>
            <a:rPr lang="sl-SI" sz="1400" noProof="0" dirty="0"/>
            <a:t>Spremenjen pogled na svet</a:t>
          </a:r>
        </a:p>
      </dgm:t>
    </dgm:pt>
    <dgm:pt modelId="{42EF8510-D6C1-487A-B179-71A2927C062E}" type="parTrans" cxnId="{B0B3919F-124F-4D31-9A31-05144B4604B6}">
      <dgm:prSet/>
      <dgm:spPr/>
      <dgm:t>
        <a:bodyPr/>
        <a:lstStyle/>
        <a:p>
          <a:endParaRPr lang="sl-SI" noProof="0" dirty="0"/>
        </a:p>
      </dgm:t>
    </dgm:pt>
    <dgm:pt modelId="{FE695957-6B24-4950-8679-3848DF85A832}" type="sibTrans" cxnId="{B0B3919F-124F-4D31-9A31-05144B4604B6}">
      <dgm:prSet/>
      <dgm:spPr/>
      <dgm:t>
        <a:bodyPr/>
        <a:lstStyle/>
        <a:p>
          <a:endParaRPr lang="sl-SI" noProof="0" dirty="0"/>
        </a:p>
      </dgm:t>
    </dgm:pt>
    <dgm:pt modelId="{01009229-0282-4729-B7A9-68C1ED30CDFD}" type="pres">
      <dgm:prSet presAssocID="{1F249430-A8F1-4E93-BA99-9F01AAE9329A}" presName="diagram" presStyleCnt="0">
        <dgm:presLayoutVars>
          <dgm:dir/>
          <dgm:resizeHandles val="exact"/>
        </dgm:presLayoutVars>
      </dgm:prSet>
      <dgm:spPr/>
    </dgm:pt>
    <dgm:pt modelId="{9D54E0DF-EE34-43E8-851E-35EB927504BF}" type="pres">
      <dgm:prSet presAssocID="{04CDFBE4-2B9C-402B-ADBB-71CE996173E5}" presName="node" presStyleLbl="node1" presStyleIdx="0" presStyleCnt="5" custScaleX="171854" custScaleY="201190" custLinFactNeighborX="-501" custLinFactNeighborY="-4158">
        <dgm:presLayoutVars>
          <dgm:bulletEnabled val="1"/>
        </dgm:presLayoutVars>
      </dgm:prSet>
      <dgm:spPr/>
    </dgm:pt>
    <dgm:pt modelId="{B5BEC37E-5E84-44F9-940D-1ADB73BFEDC2}" type="pres">
      <dgm:prSet presAssocID="{F8339E06-EE67-4EAB-B26E-B5E61D9D65DB}" presName="sibTrans" presStyleCnt="0"/>
      <dgm:spPr/>
    </dgm:pt>
    <dgm:pt modelId="{97798830-95D2-4661-A459-045FDED6DB41}" type="pres">
      <dgm:prSet presAssocID="{077FFE81-DF96-47AF-A7C5-F0EED5693AC9}" presName="node" presStyleLbl="node1" presStyleIdx="1" presStyleCnt="5" custScaleX="186581" custScaleY="230996" custLinFactNeighborX="0" custLinFactNeighborY="-7570">
        <dgm:presLayoutVars>
          <dgm:bulletEnabled val="1"/>
        </dgm:presLayoutVars>
      </dgm:prSet>
      <dgm:spPr/>
    </dgm:pt>
    <dgm:pt modelId="{E78D2413-DAA8-4CB5-A7C1-8C2D0F46D00F}" type="pres">
      <dgm:prSet presAssocID="{881980E3-3323-4312-8771-D310BE5C4649}" presName="sibTrans" presStyleCnt="0"/>
      <dgm:spPr/>
    </dgm:pt>
    <dgm:pt modelId="{3A4047FF-D3F2-4771-977C-2A2400A379F9}" type="pres">
      <dgm:prSet presAssocID="{600AFBE1-88A5-450D-A0F5-9DB493F963AA}" presName="node" presStyleLbl="node1" presStyleIdx="2" presStyleCnt="5" custScaleX="113481" custScaleY="163543" custLinFactNeighborX="1861" custLinFactNeighborY="-20776">
        <dgm:presLayoutVars>
          <dgm:bulletEnabled val="1"/>
        </dgm:presLayoutVars>
      </dgm:prSet>
      <dgm:spPr/>
    </dgm:pt>
    <dgm:pt modelId="{C67B3E54-3A80-4FC3-9C69-E32D4F7B6C56}" type="pres">
      <dgm:prSet presAssocID="{C9DC96A5-D24F-45C2-917B-551846196232}" presName="sibTrans" presStyleCnt="0"/>
      <dgm:spPr/>
    </dgm:pt>
    <dgm:pt modelId="{E21831E3-94C0-454D-BE37-6D16F9EA6582}" type="pres">
      <dgm:prSet presAssocID="{E95B3921-5192-42D4-8764-6CA9260475FD}" presName="node" presStyleLbl="node1" presStyleIdx="3" presStyleCnt="5" custScaleX="140005" custScaleY="216297" custLinFactNeighborX="706" custLinFactNeighborY="-8870">
        <dgm:presLayoutVars>
          <dgm:bulletEnabled val="1"/>
        </dgm:presLayoutVars>
      </dgm:prSet>
      <dgm:spPr/>
    </dgm:pt>
    <dgm:pt modelId="{499035B7-ABD2-4166-BE6B-F1FC0DD4C30B}" type="pres">
      <dgm:prSet presAssocID="{AC954B73-460D-4616-A860-C61F4329C60D}" presName="sibTrans" presStyleCnt="0"/>
      <dgm:spPr/>
    </dgm:pt>
    <dgm:pt modelId="{6AF36625-1600-4947-A259-F0C5249D2848}" type="pres">
      <dgm:prSet presAssocID="{A4704CDE-2217-4535-9319-623DBE952E54}" presName="node" presStyleLbl="node1" presStyleIdx="4" presStyleCnt="5" custScaleX="126284" custScaleY="233429" custLinFactNeighborX="1413" custLinFactNeighborY="-7847">
        <dgm:presLayoutVars>
          <dgm:bulletEnabled val="1"/>
        </dgm:presLayoutVars>
      </dgm:prSet>
      <dgm:spPr/>
    </dgm:pt>
  </dgm:ptLst>
  <dgm:cxnLst>
    <dgm:cxn modelId="{EB425D0D-2BC0-4FC5-8B18-81EC3F15688F}" type="presOf" srcId="{A4704CDE-2217-4535-9319-623DBE952E54}" destId="{6AF36625-1600-4947-A259-F0C5249D2848}" srcOrd="0" destOrd="0" presId="urn:microsoft.com/office/officeart/2005/8/layout/default"/>
    <dgm:cxn modelId="{087AA225-C36C-4BCF-BFDA-4BAF6B1A64E0}" srcId="{1F249430-A8F1-4E93-BA99-9F01AAE9329A}" destId="{077FFE81-DF96-47AF-A7C5-F0EED5693AC9}" srcOrd="1" destOrd="0" parTransId="{15C72E58-F370-45DD-9265-A0D61A21A261}" sibTransId="{881980E3-3323-4312-8771-D310BE5C4649}"/>
    <dgm:cxn modelId="{B2369343-0F4E-478C-9FB2-5A275024C5CB}" type="presOf" srcId="{600AFBE1-88A5-450D-A0F5-9DB493F963AA}" destId="{3A4047FF-D3F2-4771-977C-2A2400A379F9}" srcOrd="0" destOrd="0" presId="urn:microsoft.com/office/officeart/2005/8/layout/default"/>
    <dgm:cxn modelId="{701E4170-7A0B-41AF-B5D1-81FA53923BEE}" srcId="{1F249430-A8F1-4E93-BA99-9F01AAE9329A}" destId="{600AFBE1-88A5-450D-A0F5-9DB493F963AA}" srcOrd="2" destOrd="0" parTransId="{DD7B4A3E-99A4-4DB5-8C69-52A211E3614C}" sibTransId="{C9DC96A5-D24F-45C2-917B-551846196232}"/>
    <dgm:cxn modelId="{461FA272-B1B5-4622-ABCF-939F98977B37}" type="presOf" srcId="{1F249430-A8F1-4E93-BA99-9F01AAE9329A}" destId="{01009229-0282-4729-B7A9-68C1ED30CDFD}" srcOrd="0" destOrd="0" presId="urn:microsoft.com/office/officeart/2005/8/layout/default"/>
    <dgm:cxn modelId="{E6F9977E-1FAF-42A1-91D1-68B27BC2F871}" type="presOf" srcId="{077FFE81-DF96-47AF-A7C5-F0EED5693AC9}" destId="{97798830-95D2-4661-A459-045FDED6DB41}" srcOrd="0" destOrd="0" presId="urn:microsoft.com/office/officeart/2005/8/layout/default"/>
    <dgm:cxn modelId="{5ECF0188-5854-4F1C-8392-FD3B374E4BFA}" srcId="{1F249430-A8F1-4E93-BA99-9F01AAE9329A}" destId="{E95B3921-5192-42D4-8764-6CA9260475FD}" srcOrd="3" destOrd="0" parTransId="{450C2BB3-C4B5-4293-A232-78E68D16D2A6}" sibTransId="{AC954B73-460D-4616-A860-C61F4329C60D}"/>
    <dgm:cxn modelId="{B0B3919F-124F-4D31-9A31-05144B4604B6}" srcId="{1F249430-A8F1-4E93-BA99-9F01AAE9329A}" destId="{A4704CDE-2217-4535-9319-623DBE952E54}" srcOrd="4" destOrd="0" parTransId="{42EF8510-D6C1-487A-B179-71A2927C062E}" sibTransId="{FE695957-6B24-4950-8679-3848DF85A832}"/>
    <dgm:cxn modelId="{CC73B6AA-C9F6-4B02-9B2D-38FDC157E96E}" srcId="{1F249430-A8F1-4E93-BA99-9F01AAE9329A}" destId="{04CDFBE4-2B9C-402B-ADBB-71CE996173E5}" srcOrd="0" destOrd="0" parTransId="{E19D6E22-AB8B-46C4-B394-D86BFBF502E0}" sibTransId="{F8339E06-EE67-4EAB-B26E-B5E61D9D65DB}"/>
    <dgm:cxn modelId="{59C372AB-A9BB-461E-BE68-EEE9636ADA4D}" type="presOf" srcId="{04CDFBE4-2B9C-402B-ADBB-71CE996173E5}" destId="{9D54E0DF-EE34-43E8-851E-35EB927504BF}" srcOrd="0" destOrd="0" presId="urn:microsoft.com/office/officeart/2005/8/layout/default"/>
    <dgm:cxn modelId="{8B7AADD9-A5BE-4B3E-A5C3-A95161CF10BE}" type="presOf" srcId="{E95B3921-5192-42D4-8764-6CA9260475FD}" destId="{E21831E3-94C0-454D-BE37-6D16F9EA6582}" srcOrd="0" destOrd="0" presId="urn:microsoft.com/office/officeart/2005/8/layout/default"/>
    <dgm:cxn modelId="{AD4761C1-5490-4024-AA1B-2009E104DC6D}" type="presParOf" srcId="{01009229-0282-4729-B7A9-68C1ED30CDFD}" destId="{9D54E0DF-EE34-43E8-851E-35EB927504BF}" srcOrd="0" destOrd="0" presId="urn:microsoft.com/office/officeart/2005/8/layout/default"/>
    <dgm:cxn modelId="{59837E7F-0E02-4D4C-8AC6-CAD0056A19A1}" type="presParOf" srcId="{01009229-0282-4729-B7A9-68C1ED30CDFD}" destId="{B5BEC37E-5E84-44F9-940D-1ADB73BFEDC2}" srcOrd="1" destOrd="0" presId="urn:microsoft.com/office/officeart/2005/8/layout/default"/>
    <dgm:cxn modelId="{9FD610D9-B42D-4403-8BBC-1F0E1EBCBEF5}" type="presParOf" srcId="{01009229-0282-4729-B7A9-68C1ED30CDFD}" destId="{97798830-95D2-4661-A459-045FDED6DB41}" srcOrd="2" destOrd="0" presId="urn:microsoft.com/office/officeart/2005/8/layout/default"/>
    <dgm:cxn modelId="{375763FE-5914-4B49-8A9E-8DC9F67EF715}" type="presParOf" srcId="{01009229-0282-4729-B7A9-68C1ED30CDFD}" destId="{E78D2413-DAA8-4CB5-A7C1-8C2D0F46D00F}" srcOrd="3" destOrd="0" presId="urn:microsoft.com/office/officeart/2005/8/layout/default"/>
    <dgm:cxn modelId="{8D76550A-748C-4664-BBD4-EA8E31A42687}" type="presParOf" srcId="{01009229-0282-4729-B7A9-68C1ED30CDFD}" destId="{3A4047FF-D3F2-4771-977C-2A2400A379F9}" srcOrd="4" destOrd="0" presId="urn:microsoft.com/office/officeart/2005/8/layout/default"/>
    <dgm:cxn modelId="{7FBEAF31-944B-44B0-84C8-87C17F9688D9}" type="presParOf" srcId="{01009229-0282-4729-B7A9-68C1ED30CDFD}" destId="{C67B3E54-3A80-4FC3-9C69-E32D4F7B6C56}" srcOrd="5" destOrd="0" presId="urn:microsoft.com/office/officeart/2005/8/layout/default"/>
    <dgm:cxn modelId="{49000F4B-9CC7-45F9-8BB7-E0871931CBEE}" type="presParOf" srcId="{01009229-0282-4729-B7A9-68C1ED30CDFD}" destId="{E21831E3-94C0-454D-BE37-6D16F9EA6582}" srcOrd="6" destOrd="0" presId="urn:microsoft.com/office/officeart/2005/8/layout/default"/>
    <dgm:cxn modelId="{ACB2935E-4FD0-4530-B248-071297386E6F}" type="presParOf" srcId="{01009229-0282-4729-B7A9-68C1ED30CDFD}" destId="{499035B7-ABD2-4166-BE6B-F1FC0DD4C30B}" srcOrd="7" destOrd="0" presId="urn:microsoft.com/office/officeart/2005/8/layout/default"/>
    <dgm:cxn modelId="{4CF352C9-D6B9-4791-8695-D0AF48BE0EB0}" type="presParOf" srcId="{01009229-0282-4729-B7A9-68C1ED30CDFD}" destId="{6AF36625-1600-4947-A259-F0C5249D284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C59BE0-5427-4CEA-A808-DBBA85DC4FAC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sl-SI"/>
        </a:p>
      </dgm:t>
    </dgm:pt>
    <dgm:pt modelId="{6BEC8955-35C7-4503-B884-A72C9B7009ED}">
      <dgm:prSet phldrT="[besedilo]" custT="1"/>
      <dgm:spPr>
        <a:solidFill>
          <a:srgbClr val="FF0000"/>
        </a:solidFill>
      </dgm:spPr>
      <dgm:t>
        <a:bodyPr/>
        <a:lstStyle/>
        <a:p>
          <a:r>
            <a:rPr lang="sl-SI" sz="2000" noProof="0" dirty="0">
              <a:solidFill>
                <a:schemeClr val="tx1"/>
              </a:solidFill>
            </a:rPr>
            <a:t>Žrtve </a:t>
          </a:r>
          <a:endParaRPr lang="en-US" sz="2000" noProof="0" dirty="0">
            <a:solidFill>
              <a:schemeClr val="tx1"/>
            </a:solidFill>
          </a:endParaRPr>
        </a:p>
      </dgm:t>
    </dgm:pt>
    <dgm:pt modelId="{CA17B969-714F-47E6-B251-0F8381E20685}" type="parTrans" cxnId="{AFA56772-729D-4A7B-833B-C8AB163DAB5F}">
      <dgm:prSet/>
      <dgm:spPr/>
      <dgm:t>
        <a:bodyPr/>
        <a:lstStyle/>
        <a:p>
          <a:endParaRPr lang="en-US" sz="1800" noProof="0" dirty="0"/>
        </a:p>
      </dgm:t>
    </dgm:pt>
    <dgm:pt modelId="{6C711CF6-ED9D-4D89-9541-C11BDA17023E}" type="sibTrans" cxnId="{AFA56772-729D-4A7B-833B-C8AB163DAB5F}">
      <dgm:prSet/>
      <dgm:spPr/>
      <dgm:t>
        <a:bodyPr/>
        <a:lstStyle/>
        <a:p>
          <a:endParaRPr lang="en-US" sz="1800" noProof="0" dirty="0"/>
        </a:p>
      </dgm:t>
    </dgm:pt>
    <dgm:pt modelId="{8C2D2F7D-9AC3-48F2-807D-BBADBE4F55BB}">
      <dgm:prSet phldrT="[besedilo]" custT="1"/>
      <dgm:spPr>
        <a:solidFill>
          <a:srgbClr val="00B0F0"/>
        </a:solidFill>
      </dgm:spPr>
      <dgm:t>
        <a:bodyPr/>
        <a:lstStyle/>
        <a:p>
          <a:r>
            <a:rPr lang="sl-SI" sz="1600" noProof="0" dirty="0"/>
            <a:t>Učenec žrtev</a:t>
          </a:r>
          <a:endParaRPr lang="en-US" sz="1600" noProof="0" dirty="0"/>
        </a:p>
      </dgm:t>
    </dgm:pt>
    <dgm:pt modelId="{5F88BCBC-D8FD-47ED-A389-275E637D5C00}" type="parTrans" cxnId="{4B5BBFCC-1DC0-4E50-BFC6-83AEB3802DAC}">
      <dgm:prSet custT="1"/>
      <dgm:spPr/>
      <dgm:t>
        <a:bodyPr/>
        <a:lstStyle/>
        <a:p>
          <a:endParaRPr lang="en-US" sz="500" noProof="0" dirty="0"/>
        </a:p>
      </dgm:t>
    </dgm:pt>
    <dgm:pt modelId="{9D6732B9-2342-4DF0-860A-228884CF8CE3}" type="sibTrans" cxnId="{4B5BBFCC-1DC0-4E50-BFC6-83AEB3802DAC}">
      <dgm:prSet/>
      <dgm:spPr/>
      <dgm:t>
        <a:bodyPr/>
        <a:lstStyle/>
        <a:p>
          <a:endParaRPr lang="en-US" sz="1800" noProof="0" dirty="0"/>
        </a:p>
      </dgm:t>
    </dgm:pt>
    <dgm:pt modelId="{5C272C51-ADDF-4264-9266-432085325B62}">
      <dgm:prSet phldrT="[besedilo]" custT="1"/>
      <dgm:spPr/>
      <dgm:t>
        <a:bodyPr/>
        <a:lstStyle/>
        <a:p>
          <a:r>
            <a:rPr lang="sl-SI" sz="1600" noProof="0" dirty="0"/>
            <a:t>Starši &amp; družina</a:t>
          </a:r>
          <a:endParaRPr lang="en-US" sz="1600" noProof="0" dirty="0"/>
        </a:p>
      </dgm:t>
    </dgm:pt>
    <dgm:pt modelId="{7291B96C-00DC-42C1-8318-F736CBE30D16}" type="parTrans" cxnId="{6C9B4A88-3663-4838-B3BB-2C3AF7A70143}">
      <dgm:prSet custT="1"/>
      <dgm:spPr/>
      <dgm:t>
        <a:bodyPr/>
        <a:lstStyle/>
        <a:p>
          <a:endParaRPr lang="en-US" sz="500" noProof="0" dirty="0"/>
        </a:p>
      </dgm:t>
    </dgm:pt>
    <dgm:pt modelId="{12A08115-D061-49CF-924E-4631E7D23039}" type="sibTrans" cxnId="{6C9B4A88-3663-4838-B3BB-2C3AF7A70143}">
      <dgm:prSet/>
      <dgm:spPr/>
      <dgm:t>
        <a:bodyPr/>
        <a:lstStyle/>
        <a:p>
          <a:endParaRPr lang="en-US" sz="1800" noProof="0" dirty="0"/>
        </a:p>
      </dgm:t>
    </dgm:pt>
    <dgm:pt modelId="{9F58B96B-ECF7-4035-8727-293E87DC8E8B}">
      <dgm:prSet phldrT="[besedilo]" custT="1"/>
      <dgm:spPr/>
      <dgm:t>
        <a:bodyPr/>
        <a:lstStyle/>
        <a:p>
          <a:r>
            <a:rPr lang="sl-SI" sz="1600" noProof="0" dirty="0"/>
            <a:t>Drugi učenci</a:t>
          </a:r>
          <a:endParaRPr lang="en-US" sz="1600" noProof="0" dirty="0"/>
        </a:p>
      </dgm:t>
    </dgm:pt>
    <dgm:pt modelId="{47ACFBF9-FC15-4A57-B286-2BD9B16E9CD6}" type="parTrans" cxnId="{30C2AE3D-62F7-4171-BE8B-3B035C2393BC}">
      <dgm:prSet custT="1"/>
      <dgm:spPr/>
      <dgm:t>
        <a:bodyPr/>
        <a:lstStyle/>
        <a:p>
          <a:endParaRPr lang="en-US" sz="500" noProof="0" dirty="0"/>
        </a:p>
      </dgm:t>
    </dgm:pt>
    <dgm:pt modelId="{AE0ACDBB-033C-45A9-AFC1-FF05E0028EBA}" type="sibTrans" cxnId="{30C2AE3D-62F7-4171-BE8B-3B035C2393BC}">
      <dgm:prSet/>
      <dgm:spPr/>
      <dgm:t>
        <a:bodyPr/>
        <a:lstStyle/>
        <a:p>
          <a:endParaRPr lang="en-US" sz="1800" noProof="0" dirty="0"/>
        </a:p>
      </dgm:t>
    </dgm:pt>
    <dgm:pt modelId="{D98C1656-F37E-4951-89EA-3EA44C4830F5}">
      <dgm:prSet phldrT="[besedilo]" custT="1"/>
      <dgm:spPr>
        <a:solidFill>
          <a:srgbClr val="7030A0"/>
        </a:solidFill>
      </dgm:spPr>
      <dgm:t>
        <a:bodyPr/>
        <a:lstStyle/>
        <a:p>
          <a:r>
            <a:rPr lang="sl-SI" sz="1400" noProof="0" dirty="0"/>
            <a:t>Skupnost</a:t>
          </a:r>
          <a:endParaRPr lang="en-US" sz="1400" noProof="0" dirty="0"/>
        </a:p>
      </dgm:t>
    </dgm:pt>
    <dgm:pt modelId="{7097EFEF-F3F1-489C-BA16-20C50B067C29}" type="parTrans" cxnId="{26633D00-FB78-4966-B4E8-CC441D6ACF35}">
      <dgm:prSet custT="1"/>
      <dgm:spPr/>
      <dgm:t>
        <a:bodyPr/>
        <a:lstStyle/>
        <a:p>
          <a:endParaRPr lang="en-US" sz="500" noProof="0" dirty="0"/>
        </a:p>
      </dgm:t>
    </dgm:pt>
    <dgm:pt modelId="{A83ECA1B-0DED-45AA-85DB-C4C577437037}" type="sibTrans" cxnId="{26633D00-FB78-4966-B4E8-CC441D6ACF35}">
      <dgm:prSet/>
      <dgm:spPr/>
      <dgm:t>
        <a:bodyPr/>
        <a:lstStyle/>
        <a:p>
          <a:endParaRPr lang="en-US" sz="1800" noProof="0" dirty="0"/>
        </a:p>
      </dgm:t>
    </dgm:pt>
    <dgm:pt modelId="{18ECBB7C-0B43-4993-967E-631A36F65C85}">
      <dgm:prSet/>
      <dgm:spPr/>
      <dgm:t>
        <a:bodyPr/>
        <a:lstStyle/>
        <a:p>
          <a:r>
            <a:rPr lang="sl-SI" noProof="0"/>
            <a:t>Nasilnež</a:t>
          </a:r>
          <a:endParaRPr lang="sl-SI"/>
        </a:p>
      </dgm:t>
    </dgm:pt>
    <dgm:pt modelId="{6C4D62E7-6949-4023-AE48-112BB47BF2BC}" type="parTrans" cxnId="{46F3A4A7-A350-4661-8B2B-E77A7C66BCBD}">
      <dgm:prSet/>
      <dgm:spPr/>
      <dgm:t>
        <a:bodyPr/>
        <a:lstStyle/>
        <a:p>
          <a:endParaRPr lang="sl-SI"/>
        </a:p>
      </dgm:t>
    </dgm:pt>
    <dgm:pt modelId="{F9799279-64F9-4683-8675-A597E87F6873}" type="sibTrans" cxnId="{46F3A4A7-A350-4661-8B2B-E77A7C66BCBD}">
      <dgm:prSet/>
      <dgm:spPr/>
      <dgm:t>
        <a:bodyPr/>
        <a:lstStyle/>
        <a:p>
          <a:endParaRPr lang="sl-SI"/>
        </a:p>
      </dgm:t>
    </dgm:pt>
    <dgm:pt modelId="{5C87CBED-EA52-4039-BC48-0E8BB82103A6}">
      <dgm:prSet/>
      <dgm:spPr/>
      <dgm:t>
        <a:bodyPr/>
        <a:lstStyle/>
        <a:p>
          <a:r>
            <a:rPr lang="sl-SI" dirty="0"/>
            <a:t>Šola</a:t>
          </a:r>
        </a:p>
      </dgm:t>
    </dgm:pt>
    <dgm:pt modelId="{8632853A-6F63-47E0-B62C-373F618DF3F3}" type="parTrans" cxnId="{077550EB-734B-4D7D-B97C-304099C63C3F}">
      <dgm:prSet/>
      <dgm:spPr/>
      <dgm:t>
        <a:bodyPr/>
        <a:lstStyle/>
        <a:p>
          <a:endParaRPr lang="sl-SI"/>
        </a:p>
      </dgm:t>
    </dgm:pt>
    <dgm:pt modelId="{3769B504-6669-45D9-A77B-56AAA82C0A43}" type="sibTrans" cxnId="{077550EB-734B-4D7D-B97C-304099C63C3F}">
      <dgm:prSet/>
      <dgm:spPr/>
      <dgm:t>
        <a:bodyPr/>
        <a:lstStyle/>
        <a:p>
          <a:endParaRPr lang="sl-SI"/>
        </a:p>
      </dgm:t>
    </dgm:pt>
    <dgm:pt modelId="{59870FB6-1D38-4796-8D4E-0EDF718304D7}">
      <dgm:prSet/>
      <dgm:spPr/>
      <dgm:t>
        <a:bodyPr/>
        <a:lstStyle/>
        <a:p>
          <a:r>
            <a:rPr lang="sl-SI" noProof="0"/>
            <a:t>Učitelji</a:t>
          </a:r>
          <a:endParaRPr lang="sl-SI"/>
        </a:p>
      </dgm:t>
    </dgm:pt>
    <dgm:pt modelId="{5434BA8A-2843-4F35-8320-4A5AB08D7D68}" type="parTrans" cxnId="{6F153A54-7A49-4E67-BAF4-48AFE79EBF96}">
      <dgm:prSet/>
      <dgm:spPr/>
      <dgm:t>
        <a:bodyPr/>
        <a:lstStyle/>
        <a:p>
          <a:endParaRPr lang="sl-SI"/>
        </a:p>
      </dgm:t>
    </dgm:pt>
    <dgm:pt modelId="{A148C731-0188-4A0A-B989-5B2174536F57}" type="sibTrans" cxnId="{6F153A54-7A49-4E67-BAF4-48AFE79EBF96}">
      <dgm:prSet/>
      <dgm:spPr/>
      <dgm:t>
        <a:bodyPr/>
        <a:lstStyle/>
        <a:p>
          <a:endParaRPr lang="sl-SI"/>
        </a:p>
      </dgm:t>
    </dgm:pt>
    <dgm:pt modelId="{31C8CE56-70F1-4BCE-A5E0-B660C3810B23}" type="pres">
      <dgm:prSet presAssocID="{4EC59BE0-5427-4CEA-A808-DBBA85DC4FA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0816A2D-FA60-463B-BA67-1AB20DEC7F34}" type="pres">
      <dgm:prSet presAssocID="{6BEC8955-35C7-4503-B884-A72C9B7009ED}" presName="centerShape" presStyleLbl="node0" presStyleIdx="0" presStyleCnt="1"/>
      <dgm:spPr/>
    </dgm:pt>
    <dgm:pt modelId="{2DF384F8-B405-4B6A-B124-A2A927FD41D9}" type="pres">
      <dgm:prSet presAssocID="{5F88BCBC-D8FD-47ED-A389-275E637D5C00}" presName="Name9" presStyleLbl="parChTrans1D2" presStyleIdx="0" presStyleCnt="7"/>
      <dgm:spPr/>
    </dgm:pt>
    <dgm:pt modelId="{78DD31A7-5EB2-4C7D-9AF1-457C866124D2}" type="pres">
      <dgm:prSet presAssocID="{5F88BCBC-D8FD-47ED-A389-275E637D5C00}" presName="connTx" presStyleLbl="parChTrans1D2" presStyleIdx="0" presStyleCnt="7"/>
      <dgm:spPr/>
    </dgm:pt>
    <dgm:pt modelId="{771D5EED-B7BC-4EE1-806F-BC3D77E5532D}" type="pres">
      <dgm:prSet presAssocID="{8C2D2F7D-9AC3-48F2-807D-BBADBE4F55BB}" presName="node" presStyleLbl="node1" presStyleIdx="0" presStyleCnt="7">
        <dgm:presLayoutVars>
          <dgm:bulletEnabled val="1"/>
        </dgm:presLayoutVars>
      </dgm:prSet>
      <dgm:spPr/>
    </dgm:pt>
    <dgm:pt modelId="{9B5EAAC2-D75E-42A1-BC69-2D3BC7558127}" type="pres">
      <dgm:prSet presAssocID="{7291B96C-00DC-42C1-8318-F736CBE30D16}" presName="Name9" presStyleLbl="parChTrans1D2" presStyleIdx="1" presStyleCnt="7"/>
      <dgm:spPr/>
    </dgm:pt>
    <dgm:pt modelId="{7AF24019-94C3-4AFF-89BE-E5AED73301BF}" type="pres">
      <dgm:prSet presAssocID="{7291B96C-00DC-42C1-8318-F736CBE30D16}" presName="connTx" presStyleLbl="parChTrans1D2" presStyleIdx="1" presStyleCnt="7"/>
      <dgm:spPr/>
    </dgm:pt>
    <dgm:pt modelId="{DD56DBCE-E7E1-445B-8B3F-51D663B5E661}" type="pres">
      <dgm:prSet presAssocID="{5C272C51-ADDF-4264-9266-432085325B62}" presName="node" presStyleLbl="node1" presStyleIdx="1" presStyleCnt="7">
        <dgm:presLayoutVars>
          <dgm:bulletEnabled val="1"/>
        </dgm:presLayoutVars>
      </dgm:prSet>
      <dgm:spPr/>
    </dgm:pt>
    <dgm:pt modelId="{EE24F308-B76F-4405-9F5F-35AB21049059}" type="pres">
      <dgm:prSet presAssocID="{47ACFBF9-FC15-4A57-B286-2BD9B16E9CD6}" presName="Name9" presStyleLbl="parChTrans1D2" presStyleIdx="2" presStyleCnt="7"/>
      <dgm:spPr/>
    </dgm:pt>
    <dgm:pt modelId="{67F050EF-63CC-4860-B8C3-A0A3B0796D2A}" type="pres">
      <dgm:prSet presAssocID="{47ACFBF9-FC15-4A57-B286-2BD9B16E9CD6}" presName="connTx" presStyleLbl="parChTrans1D2" presStyleIdx="2" presStyleCnt="7"/>
      <dgm:spPr/>
    </dgm:pt>
    <dgm:pt modelId="{C090B7A2-93EE-4AAB-97A2-5569ABA3E64A}" type="pres">
      <dgm:prSet presAssocID="{9F58B96B-ECF7-4035-8727-293E87DC8E8B}" presName="node" presStyleLbl="node1" presStyleIdx="2" presStyleCnt="7">
        <dgm:presLayoutVars>
          <dgm:bulletEnabled val="1"/>
        </dgm:presLayoutVars>
      </dgm:prSet>
      <dgm:spPr/>
    </dgm:pt>
    <dgm:pt modelId="{0A795B27-5C0C-45B1-9660-F2F2A4501B6A}" type="pres">
      <dgm:prSet presAssocID="{6C4D62E7-6949-4023-AE48-112BB47BF2BC}" presName="Name9" presStyleLbl="parChTrans1D2" presStyleIdx="3" presStyleCnt="7"/>
      <dgm:spPr/>
    </dgm:pt>
    <dgm:pt modelId="{4F8CF3BF-25ED-41C8-9F76-AE40136AB0EE}" type="pres">
      <dgm:prSet presAssocID="{6C4D62E7-6949-4023-AE48-112BB47BF2BC}" presName="connTx" presStyleLbl="parChTrans1D2" presStyleIdx="3" presStyleCnt="7"/>
      <dgm:spPr/>
    </dgm:pt>
    <dgm:pt modelId="{3374E6B8-8C8B-414F-8128-D636F73417B9}" type="pres">
      <dgm:prSet presAssocID="{18ECBB7C-0B43-4993-967E-631A36F65C85}" presName="node" presStyleLbl="node1" presStyleIdx="3" presStyleCnt="7">
        <dgm:presLayoutVars>
          <dgm:bulletEnabled val="1"/>
        </dgm:presLayoutVars>
      </dgm:prSet>
      <dgm:spPr/>
    </dgm:pt>
    <dgm:pt modelId="{11A12F6C-E4D4-463E-8433-21CAFEFA8610}" type="pres">
      <dgm:prSet presAssocID="{5434BA8A-2843-4F35-8320-4A5AB08D7D68}" presName="Name9" presStyleLbl="parChTrans1D2" presStyleIdx="4" presStyleCnt="7"/>
      <dgm:spPr/>
    </dgm:pt>
    <dgm:pt modelId="{2602D519-123A-437D-A7B3-1229BF360B09}" type="pres">
      <dgm:prSet presAssocID="{5434BA8A-2843-4F35-8320-4A5AB08D7D68}" presName="connTx" presStyleLbl="parChTrans1D2" presStyleIdx="4" presStyleCnt="7"/>
      <dgm:spPr/>
    </dgm:pt>
    <dgm:pt modelId="{92430B3E-2324-4673-918F-AFD8761439F6}" type="pres">
      <dgm:prSet presAssocID="{59870FB6-1D38-4796-8D4E-0EDF718304D7}" presName="node" presStyleLbl="node1" presStyleIdx="4" presStyleCnt="7">
        <dgm:presLayoutVars>
          <dgm:bulletEnabled val="1"/>
        </dgm:presLayoutVars>
      </dgm:prSet>
      <dgm:spPr/>
    </dgm:pt>
    <dgm:pt modelId="{ABE45586-52C9-4E45-8A95-6633FDF0F0FE}" type="pres">
      <dgm:prSet presAssocID="{8632853A-6F63-47E0-B62C-373F618DF3F3}" presName="Name9" presStyleLbl="parChTrans1D2" presStyleIdx="5" presStyleCnt="7"/>
      <dgm:spPr/>
    </dgm:pt>
    <dgm:pt modelId="{D3C77534-7988-49DB-BE8D-96E0AED77F5C}" type="pres">
      <dgm:prSet presAssocID="{8632853A-6F63-47E0-B62C-373F618DF3F3}" presName="connTx" presStyleLbl="parChTrans1D2" presStyleIdx="5" presStyleCnt="7"/>
      <dgm:spPr/>
    </dgm:pt>
    <dgm:pt modelId="{DD2FC29C-9751-4ECC-80EA-2937BDCBC43D}" type="pres">
      <dgm:prSet presAssocID="{5C87CBED-EA52-4039-BC48-0E8BB82103A6}" presName="node" presStyleLbl="node1" presStyleIdx="5" presStyleCnt="7">
        <dgm:presLayoutVars>
          <dgm:bulletEnabled val="1"/>
        </dgm:presLayoutVars>
      </dgm:prSet>
      <dgm:spPr/>
    </dgm:pt>
    <dgm:pt modelId="{1707F473-33D1-484E-AE50-E3FD0681EE1E}" type="pres">
      <dgm:prSet presAssocID="{7097EFEF-F3F1-489C-BA16-20C50B067C29}" presName="Name9" presStyleLbl="parChTrans1D2" presStyleIdx="6" presStyleCnt="7"/>
      <dgm:spPr/>
    </dgm:pt>
    <dgm:pt modelId="{A36C19EF-995F-426E-B65C-BE0CED25D645}" type="pres">
      <dgm:prSet presAssocID="{7097EFEF-F3F1-489C-BA16-20C50B067C29}" presName="connTx" presStyleLbl="parChTrans1D2" presStyleIdx="6" presStyleCnt="7"/>
      <dgm:spPr/>
    </dgm:pt>
    <dgm:pt modelId="{ECBED4B9-FB9C-45A6-AF54-B5BB77FD6153}" type="pres">
      <dgm:prSet presAssocID="{D98C1656-F37E-4951-89EA-3EA44C4830F5}" presName="node" presStyleLbl="node1" presStyleIdx="6" presStyleCnt="7" custRadScaleRad="101959" custRadScaleInc="-3394">
        <dgm:presLayoutVars>
          <dgm:bulletEnabled val="1"/>
        </dgm:presLayoutVars>
      </dgm:prSet>
      <dgm:spPr/>
    </dgm:pt>
  </dgm:ptLst>
  <dgm:cxnLst>
    <dgm:cxn modelId="{26633D00-FB78-4966-B4E8-CC441D6ACF35}" srcId="{6BEC8955-35C7-4503-B884-A72C9B7009ED}" destId="{D98C1656-F37E-4951-89EA-3EA44C4830F5}" srcOrd="6" destOrd="0" parTransId="{7097EFEF-F3F1-489C-BA16-20C50B067C29}" sibTransId="{A83ECA1B-0DED-45AA-85DB-C4C577437037}"/>
    <dgm:cxn modelId="{F3A51206-1EAF-4A4D-9AFF-8DDA8D03AB2C}" type="presOf" srcId="{5C272C51-ADDF-4264-9266-432085325B62}" destId="{DD56DBCE-E7E1-445B-8B3F-51D663B5E661}" srcOrd="0" destOrd="0" presId="urn:microsoft.com/office/officeart/2005/8/layout/radial1"/>
    <dgm:cxn modelId="{67414C1B-A3E7-454B-9992-50DE7B04F52B}" type="presOf" srcId="{8632853A-6F63-47E0-B62C-373F618DF3F3}" destId="{ABE45586-52C9-4E45-8A95-6633FDF0F0FE}" srcOrd="0" destOrd="0" presId="urn:microsoft.com/office/officeart/2005/8/layout/radial1"/>
    <dgm:cxn modelId="{D3EFB736-6209-43A1-ABBF-44FA19FB53AF}" type="presOf" srcId="{5434BA8A-2843-4F35-8320-4A5AB08D7D68}" destId="{2602D519-123A-437D-A7B3-1229BF360B09}" srcOrd="1" destOrd="0" presId="urn:microsoft.com/office/officeart/2005/8/layout/radial1"/>
    <dgm:cxn modelId="{E04F5C37-938C-4756-A70A-12D21D73E2AE}" type="presOf" srcId="{8C2D2F7D-9AC3-48F2-807D-BBADBE4F55BB}" destId="{771D5EED-B7BC-4EE1-806F-BC3D77E5532D}" srcOrd="0" destOrd="0" presId="urn:microsoft.com/office/officeart/2005/8/layout/radial1"/>
    <dgm:cxn modelId="{01974938-05B7-40D7-B281-C9DA2CB81119}" type="presOf" srcId="{6BEC8955-35C7-4503-B884-A72C9B7009ED}" destId="{00816A2D-FA60-463B-BA67-1AB20DEC7F34}" srcOrd="0" destOrd="0" presId="urn:microsoft.com/office/officeart/2005/8/layout/radial1"/>
    <dgm:cxn modelId="{9D83BB3C-53FD-4BB2-93EB-BB6258B93BE2}" type="presOf" srcId="{59870FB6-1D38-4796-8D4E-0EDF718304D7}" destId="{92430B3E-2324-4673-918F-AFD8761439F6}" srcOrd="0" destOrd="0" presId="urn:microsoft.com/office/officeart/2005/8/layout/radial1"/>
    <dgm:cxn modelId="{30C2AE3D-62F7-4171-BE8B-3B035C2393BC}" srcId="{6BEC8955-35C7-4503-B884-A72C9B7009ED}" destId="{9F58B96B-ECF7-4035-8727-293E87DC8E8B}" srcOrd="2" destOrd="0" parTransId="{47ACFBF9-FC15-4A57-B286-2BD9B16E9CD6}" sibTransId="{AE0ACDBB-033C-45A9-AFC1-FF05E0028EBA}"/>
    <dgm:cxn modelId="{1D84F73D-4528-49AB-869C-0F1AF6A3C831}" type="presOf" srcId="{4EC59BE0-5427-4CEA-A808-DBBA85DC4FAC}" destId="{31C8CE56-70F1-4BCE-A5E0-B660C3810B23}" srcOrd="0" destOrd="0" presId="urn:microsoft.com/office/officeart/2005/8/layout/radial1"/>
    <dgm:cxn modelId="{D5AA1D42-D965-4406-B906-062B328EB83F}" type="presOf" srcId="{5F88BCBC-D8FD-47ED-A389-275E637D5C00}" destId="{78DD31A7-5EB2-4C7D-9AF1-457C866124D2}" srcOrd="1" destOrd="0" presId="urn:microsoft.com/office/officeart/2005/8/layout/radial1"/>
    <dgm:cxn modelId="{AEC53C4B-F1D6-4EAB-973C-BB65E7D8BB2F}" type="presOf" srcId="{8632853A-6F63-47E0-B62C-373F618DF3F3}" destId="{D3C77534-7988-49DB-BE8D-96E0AED77F5C}" srcOrd="1" destOrd="0" presId="urn:microsoft.com/office/officeart/2005/8/layout/radial1"/>
    <dgm:cxn modelId="{AFA56772-729D-4A7B-833B-C8AB163DAB5F}" srcId="{4EC59BE0-5427-4CEA-A808-DBBA85DC4FAC}" destId="{6BEC8955-35C7-4503-B884-A72C9B7009ED}" srcOrd="0" destOrd="0" parTransId="{CA17B969-714F-47E6-B251-0F8381E20685}" sibTransId="{6C711CF6-ED9D-4D89-9541-C11BDA17023E}"/>
    <dgm:cxn modelId="{6F153A54-7A49-4E67-BAF4-48AFE79EBF96}" srcId="{6BEC8955-35C7-4503-B884-A72C9B7009ED}" destId="{59870FB6-1D38-4796-8D4E-0EDF718304D7}" srcOrd="4" destOrd="0" parTransId="{5434BA8A-2843-4F35-8320-4A5AB08D7D68}" sibTransId="{A148C731-0188-4A0A-B989-5B2174536F57}"/>
    <dgm:cxn modelId="{3056C859-C589-4F74-9D3A-D0BFF135A48C}" type="presOf" srcId="{7097EFEF-F3F1-489C-BA16-20C50B067C29}" destId="{1707F473-33D1-484E-AE50-E3FD0681EE1E}" srcOrd="0" destOrd="0" presId="urn:microsoft.com/office/officeart/2005/8/layout/radial1"/>
    <dgm:cxn modelId="{A46B277D-86B2-4488-BF5D-279009D0739E}" type="presOf" srcId="{5F88BCBC-D8FD-47ED-A389-275E637D5C00}" destId="{2DF384F8-B405-4B6A-B124-A2A927FD41D9}" srcOrd="0" destOrd="0" presId="urn:microsoft.com/office/officeart/2005/8/layout/radial1"/>
    <dgm:cxn modelId="{59AA567F-A9DE-47ED-8876-30EEBAA3D955}" type="presOf" srcId="{7291B96C-00DC-42C1-8318-F736CBE30D16}" destId="{9B5EAAC2-D75E-42A1-BC69-2D3BC7558127}" srcOrd="0" destOrd="0" presId="urn:microsoft.com/office/officeart/2005/8/layout/radial1"/>
    <dgm:cxn modelId="{077AC982-439B-4211-8AA4-C3D502B8E310}" type="presOf" srcId="{47ACFBF9-FC15-4A57-B286-2BD9B16E9CD6}" destId="{67F050EF-63CC-4860-B8C3-A0A3B0796D2A}" srcOrd="1" destOrd="0" presId="urn:microsoft.com/office/officeart/2005/8/layout/radial1"/>
    <dgm:cxn modelId="{6C9B4A88-3663-4838-B3BB-2C3AF7A70143}" srcId="{6BEC8955-35C7-4503-B884-A72C9B7009ED}" destId="{5C272C51-ADDF-4264-9266-432085325B62}" srcOrd="1" destOrd="0" parTransId="{7291B96C-00DC-42C1-8318-F736CBE30D16}" sibTransId="{12A08115-D061-49CF-924E-4631E7D23039}"/>
    <dgm:cxn modelId="{20410D9F-CA19-4E1A-A541-FE0F3A0D53BF}" type="presOf" srcId="{5434BA8A-2843-4F35-8320-4A5AB08D7D68}" destId="{11A12F6C-E4D4-463E-8433-21CAFEFA8610}" srcOrd="0" destOrd="0" presId="urn:microsoft.com/office/officeart/2005/8/layout/radial1"/>
    <dgm:cxn modelId="{46F3A4A7-A350-4661-8B2B-E77A7C66BCBD}" srcId="{6BEC8955-35C7-4503-B884-A72C9B7009ED}" destId="{18ECBB7C-0B43-4993-967E-631A36F65C85}" srcOrd="3" destOrd="0" parTransId="{6C4D62E7-6949-4023-AE48-112BB47BF2BC}" sibTransId="{F9799279-64F9-4683-8675-A597E87F6873}"/>
    <dgm:cxn modelId="{78CF5DA8-928E-4E79-B633-DE5DE0D526CC}" type="presOf" srcId="{7097EFEF-F3F1-489C-BA16-20C50B067C29}" destId="{A36C19EF-995F-426E-B65C-BE0CED25D645}" srcOrd="1" destOrd="0" presId="urn:microsoft.com/office/officeart/2005/8/layout/radial1"/>
    <dgm:cxn modelId="{ADF6DDAA-BC3B-4F45-8A60-5F1508C71B88}" type="presOf" srcId="{7291B96C-00DC-42C1-8318-F736CBE30D16}" destId="{7AF24019-94C3-4AFF-89BE-E5AED73301BF}" srcOrd="1" destOrd="0" presId="urn:microsoft.com/office/officeart/2005/8/layout/radial1"/>
    <dgm:cxn modelId="{4B5BBFCC-1DC0-4E50-BFC6-83AEB3802DAC}" srcId="{6BEC8955-35C7-4503-B884-A72C9B7009ED}" destId="{8C2D2F7D-9AC3-48F2-807D-BBADBE4F55BB}" srcOrd="0" destOrd="0" parTransId="{5F88BCBC-D8FD-47ED-A389-275E637D5C00}" sibTransId="{9D6732B9-2342-4DF0-860A-228884CF8CE3}"/>
    <dgm:cxn modelId="{B9CB86D7-9565-4B74-A3FC-9A4E8B454943}" type="presOf" srcId="{5C87CBED-EA52-4039-BC48-0E8BB82103A6}" destId="{DD2FC29C-9751-4ECC-80EA-2937BDCBC43D}" srcOrd="0" destOrd="0" presId="urn:microsoft.com/office/officeart/2005/8/layout/radial1"/>
    <dgm:cxn modelId="{F51CA0DA-808A-4487-A468-86CA07528E9D}" type="presOf" srcId="{47ACFBF9-FC15-4A57-B286-2BD9B16E9CD6}" destId="{EE24F308-B76F-4405-9F5F-35AB21049059}" srcOrd="0" destOrd="0" presId="urn:microsoft.com/office/officeart/2005/8/layout/radial1"/>
    <dgm:cxn modelId="{593626DD-4379-42E9-AC96-7D862E1E0A23}" type="presOf" srcId="{6C4D62E7-6949-4023-AE48-112BB47BF2BC}" destId="{4F8CF3BF-25ED-41C8-9F76-AE40136AB0EE}" srcOrd="1" destOrd="0" presId="urn:microsoft.com/office/officeart/2005/8/layout/radial1"/>
    <dgm:cxn modelId="{BF3648DD-CE3A-49B0-8426-A0C7B137CF37}" type="presOf" srcId="{9F58B96B-ECF7-4035-8727-293E87DC8E8B}" destId="{C090B7A2-93EE-4AAB-97A2-5569ABA3E64A}" srcOrd="0" destOrd="0" presId="urn:microsoft.com/office/officeart/2005/8/layout/radial1"/>
    <dgm:cxn modelId="{8801A5DD-093B-4A56-B865-902B1CDABCD3}" type="presOf" srcId="{D98C1656-F37E-4951-89EA-3EA44C4830F5}" destId="{ECBED4B9-FB9C-45A6-AF54-B5BB77FD6153}" srcOrd="0" destOrd="0" presId="urn:microsoft.com/office/officeart/2005/8/layout/radial1"/>
    <dgm:cxn modelId="{077550EB-734B-4D7D-B97C-304099C63C3F}" srcId="{6BEC8955-35C7-4503-B884-A72C9B7009ED}" destId="{5C87CBED-EA52-4039-BC48-0E8BB82103A6}" srcOrd="5" destOrd="0" parTransId="{8632853A-6F63-47E0-B62C-373F618DF3F3}" sibTransId="{3769B504-6669-45D9-A77B-56AAA82C0A43}"/>
    <dgm:cxn modelId="{C2813FEC-DFF1-43B6-A896-CDE1F097065E}" type="presOf" srcId="{6C4D62E7-6949-4023-AE48-112BB47BF2BC}" destId="{0A795B27-5C0C-45B1-9660-F2F2A4501B6A}" srcOrd="0" destOrd="0" presId="urn:microsoft.com/office/officeart/2005/8/layout/radial1"/>
    <dgm:cxn modelId="{1DBBE0FB-D922-4BE5-9805-DA89656BAAA9}" type="presOf" srcId="{18ECBB7C-0B43-4993-967E-631A36F65C85}" destId="{3374E6B8-8C8B-414F-8128-D636F73417B9}" srcOrd="0" destOrd="0" presId="urn:microsoft.com/office/officeart/2005/8/layout/radial1"/>
    <dgm:cxn modelId="{CAFD6D56-50AC-46AD-8F79-6FB856E13AF4}" type="presParOf" srcId="{31C8CE56-70F1-4BCE-A5E0-B660C3810B23}" destId="{00816A2D-FA60-463B-BA67-1AB20DEC7F34}" srcOrd="0" destOrd="0" presId="urn:microsoft.com/office/officeart/2005/8/layout/radial1"/>
    <dgm:cxn modelId="{E7DC30C9-FBF9-44DE-B027-913ECE1A47B4}" type="presParOf" srcId="{31C8CE56-70F1-4BCE-A5E0-B660C3810B23}" destId="{2DF384F8-B405-4B6A-B124-A2A927FD41D9}" srcOrd="1" destOrd="0" presId="urn:microsoft.com/office/officeart/2005/8/layout/radial1"/>
    <dgm:cxn modelId="{27FDBCC1-83E5-47F4-9B31-45AEC5707FA7}" type="presParOf" srcId="{2DF384F8-B405-4B6A-B124-A2A927FD41D9}" destId="{78DD31A7-5EB2-4C7D-9AF1-457C866124D2}" srcOrd="0" destOrd="0" presId="urn:microsoft.com/office/officeart/2005/8/layout/radial1"/>
    <dgm:cxn modelId="{690C3235-1E24-41AD-9857-AB27C1A5B553}" type="presParOf" srcId="{31C8CE56-70F1-4BCE-A5E0-B660C3810B23}" destId="{771D5EED-B7BC-4EE1-806F-BC3D77E5532D}" srcOrd="2" destOrd="0" presId="urn:microsoft.com/office/officeart/2005/8/layout/radial1"/>
    <dgm:cxn modelId="{85918F85-12E6-4326-9799-857D701B23D9}" type="presParOf" srcId="{31C8CE56-70F1-4BCE-A5E0-B660C3810B23}" destId="{9B5EAAC2-D75E-42A1-BC69-2D3BC7558127}" srcOrd="3" destOrd="0" presId="urn:microsoft.com/office/officeart/2005/8/layout/radial1"/>
    <dgm:cxn modelId="{B783D08E-4386-44D5-B612-7A4D99AFDD2D}" type="presParOf" srcId="{9B5EAAC2-D75E-42A1-BC69-2D3BC7558127}" destId="{7AF24019-94C3-4AFF-89BE-E5AED73301BF}" srcOrd="0" destOrd="0" presId="urn:microsoft.com/office/officeart/2005/8/layout/radial1"/>
    <dgm:cxn modelId="{DB87036C-A579-4AB2-9FD0-AC3C1CB4A86F}" type="presParOf" srcId="{31C8CE56-70F1-4BCE-A5E0-B660C3810B23}" destId="{DD56DBCE-E7E1-445B-8B3F-51D663B5E661}" srcOrd="4" destOrd="0" presId="urn:microsoft.com/office/officeart/2005/8/layout/radial1"/>
    <dgm:cxn modelId="{14FF8E51-EDD2-4CF2-ACC6-CAE6F3DCEF2E}" type="presParOf" srcId="{31C8CE56-70F1-4BCE-A5E0-B660C3810B23}" destId="{EE24F308-B76F-4405-9F5F-35AB21049059}" srcOrd="5" destOrd="0" presId="urn:microsoft.com/office/officeart/2005/8/layout/radial1"/>
    <dgm:cxn modelId="{4F646756-5E36-4A68-95EE-93D908F20794}" type="presParOf" srcId="{EE24F308-B76F-4405-9F5F-35AB21049059}" destId="{67F050EF-63CC-4860-B8C3-A0A3B0796D2A}" srcOrd="0" destOrd="0" presId="urn:microsoft.com/office/officeart/2005/8/layout/radial1"/>
    <dgm:cxn modelId="{1A03E3E0-09F5-443C-A6CE-F8A82122CE8D}" type="presParOf" srcId="{31C8CE56-70F1-4BCE-A5E0-B660C3810B23}" destId="{C090B7A2-93EE-4AAB-97A2-5569ABA3E64A}" srcOrd="6" destOrd="0" presId="urn:microsoft.com/office/officeart/2005/8/layout/radial1"/>
    <dgm:cxn modelId="{BA6C2975-94CB-41D5-ABFC-7A0F91EB8A00}" type="presParOf" srcId="{31C8CE56-70F1-4BCE-A5E0-B660C3810B23}" destId="{0A795B27-5C0C-45B1-9660-F2F2A4501B6A}" srcOrd="7" destOrd="0" presId="urn:microsoft.com/office/officeart/2005/8/layout/radial1"/>
    <dgm:cxn modelId="{124FC1DA-0E9E-42CD-B357-F65E808CECAC}" type="presParOf" srcId="{0A795B27-5C0C-45B1-9660-F2F2A4501B6A}" destId="{4F8CF3BF-25ED-41C8-9F76-AE40136AB0EE}" srcOrd="0" destOrd="0" presId="urn:microsoft.com/office/officeart/2005/8/layout/radial1"/>
    <dgm:cxn modelId="{3940442F-51E9-4428-91B4-99E1A657367A}" type="presParOf" srcId="{31C8CE56-70F1-4BCE-A5E0-B660C3810B23}" destId="{3374E6B8-8C8B-414F-8128-D636F73417B9}" srcOrd="8" destOrd="0" presId="urn:microsoft.com/office/officeart/2005/8/layout/radial1"/>
    <dgm:cxn modelId="{4D9ADD90-D885-41FF-8F18-B30E3C103D31}" type="presParOf" srcId="{31C8CE56-70F1-4BCE-A5E0-B660C3810B23}" destId="{11A12F6C-E4D4-463E-8433-21CAFEFA8610}" srcOrd="9" destOrd="0" presId="urn:microsoft.com/office/officeart/2005/8/layout/radial1"/>
    <dgm:cxn modelId="{C858887D-0E3B-4104-B9D1-5A900C28A640}" type="presParOf" srcId="{11A12F6C-E4D4-463E-8433-21CAFEFA8610}" destId="{2602D519-123A-437D-A7B3-1229BF360B09}" srcOrd="0" destOrd="0" presId="urn:microsoft.com/office/officeart/2005/8/layout/radial1"/>
    <dgm:cxn modelId="{F2492002-F78D-4663-84B9-304376A174C4}" type="presParOf" srcId="{31C8CE56-70F1-4BCE-A5E0-B660C3810B23}" destId="{92430B3E-2324-4673-918F-AFD8761439F6}" srcOrd="10" destOrd="0" presId="urn:microsoft.com/office/officeart/2005/8/layout/radial1"/>
    <dgm:cxn modelId="{B9BC7A44-7996-4E09-9680-2422E4BC3A8F}" type="presParOf" srcId="{31C8CE56-70F1-4BCE-A5E0-B660C3810B23}" destId="{ABE45586-52C9-4E45-8A95-6633FDF0F0FE}" srcOrd="11" destOrd="0" presId="urn:microsoft.com/office/officeart/2005/8/layout/radial1"/>
    <dgm:cxn modelId="{B9884491-680B-40A3-AF76-A953EB3C38E6}" type="presParOf" srcId="{ABE45586-52C9-4E45-8A95-6633FDF0F0FE}" destId="{D3C77534-7988-49DB-BE8D-96E0AED77F5C}" srcOrd="0" destOrd="0" presId="urn:microsoft.com/office/officeart/2005/8/layout/radial1"/>
    <dgm:cxn modelId="{F8F3D309-98DC-4B6F-871D-449D066A3A95}" type="presParOf" srcId="{31C8CE56-70F1-4BCE-A5E0-B660C3810B23}" destId="{DD2FC29C-9751-4ECC-80EA-2937BDCBC43D}" srcOrd="12" destOrd="0" presId="urn:microsoft.com/office/officeart/2005/8/layout/radial1"/>
    <dgm:cxn modelId="{7755AD79-00BB-4D04-B3F2-0101699EB0DD}" type="presParOf" srcId="{31C8CE56-70F1-4BCE-A5E0-B660C3810B23}" destId="{1707F473-33D1-484E-AE50-E3FD0681EE1E}" srcOrd="13" destOrd="0" presId="urn:microsoft.com/office/officeart/2005/8/layout/radial1"/>
    <dgm:cxn modelId="{25F22BED-9836-43D3-83C4-39CCC9CF0361}" type="presParOf" srcId="{1707F473-33D1-484E-AE50-E3FD0681EE1E}" destId="{A36C19EF-995F-426E-B65C-BE0CED25D645}" srcOrd="0" destOrd="0" presId="urn:microsoft.com/office/officeart/2005/8/layout/radial1"/>
    <dgm:cxn modelId="{78CE2001-AA5C-4884-B031-9F5F7126E591}" type="presParOf" srcId="{31C8CE56-70F1-4BCE-A5E0-B660C3810B23}" destId="{ECBED4B9-FB9C-45A6-AF54-B5BB77FD6153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54E0DF-EE34-43E8-851E-35EB927504BF}">
      <dsp:nvSpPr>
        <dsp:cNvPr id="0" name=""/>
        <dsp:cNvSpPr/>
      </dsp:nvSpPr>
      <dsp:spPr>
        <a:xfrm>
          <a:off x="803574" y="124317"/>
          <a:ext cx="3301385" cy="23189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sl-SI" sz="1800" b="1" kern="1200" noProof="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l-SI" sz="1800" b="1" kern="1200" noProof="0" dirty="0"/>
            <a:t>1. Čustvene in psihične posledice</a:t>
          </a:r>
        </a:p>
        <a:p>
          <a:pPr algn="ctr">
            <a:buNone/>
          </a:pPr>
          <a:r>
            <a:rPr lang="sl-SI" sz="1400" kern="1200" noProof="0" dirty="0"/>
            <a:t>Žalost, zaskrbljenost, nočne more </a:t>
          </a:r>
        </a:p>
        <a:p>
          <a:pPr algn="ctr">
            <a:buNone/>
          </a:pPr>
          <a:r>
            <a:rPr lang="sl-SI" sz="1400" kern="1200" noProof="0" dirty="0"/>
            <a:t>Nizka samopodoba in občutek manjvrednosti</a:t>
          </a:r>
        </a:p>
        <a:p>
          <a:pPr algn="ctr">
            <a:buNone/>
          </a:pPr>
          <a:r>
            <a:rPr lang="sl-SI" sz="1400" kern="1200" noProof="0" dirty="0"/>
            <a:t>Depresija; tesnobnost/</a:t>
          </a:r>
          <a:r>
            <a:rPr lang="sl-SI" sz="1400" kern="1200" noProof="0" dirty="0" err="1"/>
            <a:t>anksioznost</a:t>
          </a:r>
          <a:r>
            <a:rPr lang="sl-SI" sz="1400" kern="1200" noProof="0" dirty="0"/>
            <a:t> </a:t>
          </a:r>
        </a:p>
        <a:p>
          <a:pPr algn="ctr">
            <a:buNone/>
          </a:pPr>
          <a:r>
            <a:rPr lang="sl-SI" sz="1400" kern="1200" noProof="0" dirty="0"/>
            <a:t>Socialna tesnoba (strah pred drugimi otroci)</a:t>
          </a:r>
        </a:p>
        <a:p>
          <a:pPr algn="ctr">
            <a:buNone/>
          </a:pPr>
          <a:r>
            <a:rPr lang="sl-SI" sz="1400" kern="1200" noProof="0" dirty="0"/>
            <a:t>Občutek osamljenosti – socialna bolečina</a:t>
          </a:r>
        </a:p>
        <a:p>
          <a:pPr algn="ctr">
            <a:buNone/>
          </a:pPr>
          <a:r>
            <a:rPr lang="sl-SI" sz="1400" kern="1200" noProof="0" dirty="0"/>
            <a:t>Povečano tveganje za </a:t>
          </a:r>
          <a:r>
            <a:rPr lang="sl-SI" sz="1400" kern="1200" noProof="0" dirty="0" err="1"/>
            <a:t>samopoškodovanje</a:t>
          </a:r>
          <a:endParaRPr lang="sl-SI" sz="1400" kern="1200" noProof="0" dirty="0"/>
        </a:p>
        <a:p>
          <a:pPr algn="ctr">
            <a:buNone/>
          </a:pPr>
          <a:r>
            <a:rPr lang="sl-SI" sz="1400" kern="1200" noProof="0" dirty="0"/>
            <a:t>Negativne misli</a:t>
          </a:r>
        </a:p>
        <a:p>
          <a:pPr algn="ctr">
            <a:buNone/>
          </a:pPr>
          <a:r>
            <a:rPr lang="sl-SI" sz="1400" kern="1200" noProof="0" dirty="0"/>
            <a:t>Samomorilne misli</a:t>
          </a:r>
        </a:p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1400" kern="1200" noProof="0" dirty="0"/>
        </a:p>
      </dsp:txBody>
      <dsp:txXfrm>
        <a:off x="803574" y="124317"/>
        <a:ext cx="3301385" cy="2318965"/>
      </dsp:txXfrm>
    </dsp:sp>
    <dsp:sp modelId="{97798830-95D2-4661-A459-045FDED6DB41}">
      <dsp:nvSpPr>
        <dsp:cNvPr id="0" name=""/>
        <dsp:cNvSpPr/>
      </dsp:nvSpPr>
      <dsp:spPr>
        <a:xfrm>
          <a:off x="4306688" y="0"/>
          <a:ext cx="3584297" cy="26625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b="1" kern="1200" noProof="0" dirty="0"/>
            <a:t>2. Vedenjske posledice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300" kern="1200" noProof="0" dirty="0"/>
            <a:t>Umik iz socialnih stikov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300" kern="1200" noProof="0" dirty="0"/>
            <a:t>Apatičnost, razdražljivost, nezadovoljstvo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300" kern="1200" noProof="0" dirty="0"/>
            <a:t>Agresivno vedenje (otrok lahko postane nasilnež)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300" kern="1200" noProof="0" dirty="0"/>
            <a:t>Zmanjšana motivacija za šolo in aktivnosti (otok ne želi v šolo)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300" kern="1200" noProof="0" dirty="0"/>
            <a:t>Tveganje za zlorabo substanc (alkohol, droge)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300" kern="1200" dirty="0"/>
            <a:t>Nervoza in/ali prestrašenost ob uporabi telefona, zlasti ob prejemu sporočil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300" kern="1200" dirty="0"/>
            <a:t>Slabo razpoloženje po uporabi telefona/računalnika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300" kern="1200" dirty="0"/>
            <a:t>Skrivanje telefona </a:t>
          </a:r>
          <a:r>
            <a:rPr lang="sl-SI" sz="1300" kern="1200" dirty="0" err="1"/>
            <a:t>oz</a:t>
          </a:r>
          <a:r>
            <a:rPr lang="sl-SI" sz="1300" kern="1200" dirty="0"/>
            <a:t> vsebin pred drugimi</a:t>
          </a:r>
          <a:endParaRPr lang="sl-SI" sz="1300" kern="1200" noProof="0" dirty="0"/>
        </a:p>
      </dsp:txBody>
      <dsp:txXfrm>
        <a:off x="4306688" y="0"/>
        <a:ext cx="3584297" cy="2662516"/>
      </dsp:txXfrm>
    </dsp:sp>
    <dsp:sp modelId="{3A4047FF-D3F2-4771-977C-2A2400A379F9}">
      <dsp:nvSpPr>
        <dsp:cNvPr id="0" name=""/>
        <dsp:cNvSpPr/>
      </dsp:nvSpPr>
      <dsp:spPr>
        <a:xfrm>
          <a:off x="547970" y="3018380"/>
          <a:ext cx="2180016" cy="18850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b="1" kern="1200" noProof="0" dirty="0"/>
            <a:t>3. Akademske/učne posledice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400" kern="1200" noProof="0" dirty="0"/>
            <a:t>Slabši učni uspeh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400" kern="1200" noProof="0" dirty="0"/>
            <a:t>Pogostejše izostajanje od pouka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400" kern="1200" noProof="0" dirty="0"/>
            <a:t>Težave s koncentracijo in učenjem</a:t>
          </a:r>
        </a:p>
      </dsp:txBody>
      <dsp:txXfrm>
        <a:off x="547970" y="3018380"/>
        <a:ext cx="2180016" cy="1885036"/>
      </dsp:txXfrm>
    </dsp:sp>
    <dsp:sp modelId="{E21831E3-94C0-454D-BE37-6D16F9EA6582}">
      <dsp:nvSpPr>
        <dsp:cNvPr id="0" name=""/>
        <dsp:cNvSpPr/>
      </dsp:nvSpPr>
      <dsp:spPr>
        <a:xfrm>
          <a:off x="2897903" y="2851584"/>
          <a:ext cx="2689553" cy="24930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b="1" kern="1200" noProof="0" dirty="0"/>
            <a:t>4. Telesne posledice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400" b="0" kern="1200" noProof="0" dirty="0"/>
            <a:t>Poškodbe zaradi fizičnega nasilja (modrice, zlomi, praske)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400" b="0" kern="1200" noProof="0" dirty="0"/>
            <a:t>Glavoboli, bolečine v trebuhu, kronične bolečine, ki so pogosto psihosomatskega izvora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400" b="0" kern="1200" noProof="0" dirty="0"/>
            <a:t>Motnje spanja (nespečnost, nočne more, močenje postelje)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400" b="0" kern="1200" noProof="0" dirty="0"/>
            <a:t>Spremembe apetita (prenajedanje ali izguba apetita)</a:t>
          </a:r>
        </a:p>
      </dsp:txBody>
      <dsp:txXfrm>
        <a:off x="2897903" y="2851584"/>
        <a:ext cx="2689553" cy="2493092"/>
      </dsp:txXfrm>
    </dsp:sp>
    <dsp:sp modelId="{6AF36625-1600-4947-A259-F0C5249D2848}">
      <dsp:nvSpPr>
        <dsp:cNvPr id="0" name=""/>
        <dsp:cNvSpPr/>
      </dsp:nvSpPr>
      <dsp:spPr>
        <a:xfrm>
          <a:off x="5793142" y="2764641"/>
          <a:ext cx="2425967" cy="26905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b="1" kern="1200" noProof="0" dirty="0"/>
            <a:t>5. Dolgoročne posledice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400" kern="1200" noProof="0" dirty="0"/>
            <a:t>Trajne težave z zaupanjem in odnosi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400" kern="1200" noProof="0" dirty="0"/>
            <a:t>Povečano tveganje za duševne težave v odraslosti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400" kern="1200" noProof="0" dirty="0"/>
            <a:t>Težave pri vključevanju v delovno okolje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400" kern="1200" noProof="0" dirty="0"/>
            <a:t>Večja možnost za odklonsko vedenje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400" kern="1200" noProof="0" dirty="0"/>
            <a:t>Spremenjen pogled na svet</a:t>
          </a:r>
        </a:p>
      </dsp:txBody>
      <dsp:txXfrm>
        <a:off x="5793142" y="2764641"/>
        <a:ext cx="2425967" cy="26905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816A2D-FA60-463B-BA67-1AB20DEC7F34}">
      <dsp:nvSpPr>
        <dsp:cNvPr id="0" name=""/>
        <dsp:cNvSpPr/>
      </dsp:nvSpPr>
      <dsp:spPr>
        <a:xfrm>
          <a:off x="3513460" y="1730863"/>
          <a:ext cx="1141719" cy="1141719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 noProof="0" dirty="0">
              <a:solidFill>
                <a:schemeClr val="tx1"/>
              </a:solidFill>
            </a:rPr>
            <a:t>Žrtve </a:t>
          </a:r>
          <a:endParaRPr lang="en-US" sz="2000" kern="1200" noProof="0" dirty="0">
            <a:solidFill>
              <a:schemeClr val="tx1"/>
            </a:solidFill>
          </a:endParaRPr>
        </a:p>
      </dsp:txBody>
      <dsp:txXfrm>
        <a:off x="3680661" y="1898064"/>
        <a:ext cx="807317" cy="807317"/>
      </dsp:txXfrm>
    </dsp:sp>
    <dsp:sp modelId="{2DF384F8-B405-4B6A-B124-A2A927FD41D9}">
      <dsp:nvSpPr>
        <dsp:cNvPr id="0" name=""/>
        <dsp:cNvSpPr/>
      </dsp:nvSpPr>
      <dsp:spPr>
        <a:xfrm rot="16200000">
          <a:off x="3798706" y="1432671"/>
          <a:ext cx="571226" cy="25158"/>
        </a:xfrm>
        <a:custGeom>
          <a:avLst/>
          <a:gdLst/>
          <a:ahLst/>
          <a:cxnLst/>
          <a:rect l="0" t="0" r="0" b="0"/>
          <a:pathLst>
            <a:path>
              <a:moveTo>
                <a:pt x="0" y="12579"/>
              </a:moveTo>
              <a:lnTo>
                <a:pt x="571226" y="1257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noProof="0" dirty="0"/>
        </a:p>
      </dsp:txBody>
      <dsp:txXfrm>
        <a:off x="4070039" y="1430970"/>
        <a:ext cx="28561" cy="28561"/>
      </dsp:txXfrm>
    </dsp:sp>
    <dsp:sp modelId="{771D5EED-B7BC-4EE1-806F-BC3D77E5532D}">
      <dsp:nvSpPr>
        <dsp:cNvPr id="0" name=""/>
        <dsp:cNvSpPr/>
      </dsp:nvSpPr>
      <dsp:spPr>
        <a:xfrm>
          <a:off x="3513460" y="17918"/>
          <a:ext cx="1141719" cy="1141719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kern="1200" noProof="0" dirty="0"/>
            <a:t>Učenec žrtev</a:t>
          </a:r>
          <a:endParaRPr lang="en-US" sz="1600" kern="1200" noProof="0" dirty="0"/>
        </a:p>
      </dsp:txBody>
      <dsp:txXfrm>
        <a:off x="3680661" y="185119"/>
        <a:ext cx="807317" cy="807317"/>
      </dsp:txXfrm>
    </dsp:sp>
    <dsp:sp modelId="{9B5EAAC2-D75E-42A1-BC69-2D3BC7558127}">
      <dsp:nvSpPr>
        <dsp:cNvPr id="0" name=""/>
        <dsp:cNvSpPr/>
      </dsp:nvSpPr>
      <dsp:spPr>
        <a:xfrm rot="19285714">
          <a:off x="4468324" y="1755142"/>
          <a:ext cx="571226" cy="25158"/>
        </a:xfrm>
        <a:custGeom>
          <a:avLst/>
          <a:gdLst/>
          <a:ahLst/>
          <a:cxnLst/>
          <a:rect l="0" t="0" r="0" b="0"/>
          <a:pathLst>
            <a:path>
              <a:moveTo>
                <a:pt x="0" y="12579"/>
              </a:moveTo>
              <a:lnTo>
                <a:pt x="571226" y="1257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noProof="0" dirty="0"/>
        </a:p>
      </dsp:txBody>
      <dsp:txXfrm>
        <a:off x="4739656" y="1753440"/>
        <a:ext cx="28561" cy="28561"/>
      </dsp:txXfrm>
    </dsp:sp>
    <dsp:sp modelId="{DD56DBCE-E7E1-445B-8B3F-51D663B5E661}">
      <dsp:nvSpPr>
        <dsp:cNvPr id="0" name=""/>
        <dsp:cNvSpPr/>
      </dsp:nvSpPr>
      <dsp:spPr>
        <a:xfrm>
          <a:off x="4852695" y="662859"/>
          <a:ext cx="1141719" cy="114171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kern="1200" noProof="0" dirty="0"/>
            <a:t>Starši &amp; družina</a:t>
          </a:r>
          <a:endParaRPr lang="en-US" sz="1600" kern="1200" noProof="0" dirty="0"/>
        </a:p>
      </dsp:txBody>
      <dsp:txXfrm>
        <a:off x="5019896" y="830060"/>
        <a:ext cx="807317" cy="807317"/>
      </dsp:txXfrm>
    </dsp:sp>
    <dsp:sp modelId="{EE24F308-B76F-4405-9F5F-35AB21049059}">
      <dsp:nvSpPr>
        <dsp:cNvPr id="0" name=""/>
        <dsp:cNvSpPr/>
      </dsp:nvSpPr>
      <dsp:spPr>
        <a:xfrm rot="771429">
          <a:off x="4633706" y="2479727"/>
          <a:ext cx="571226" cy="25158"/>
        </a:xfrm>
        <a:custGeom>
          <a:avLst/>
          <a:gdLst/>
          <a:ahLst/>
          <a:cxnLst/>
          <a:rect l="0" t="0" r="0" b="0"/>
          <a:pathLst>
            <a:path>
              <a:moveTo>
                <a:pt x="0" y="12579"/>
              </a:moveTo>
              <a:lnTo>
                <a:pt x="571226" y="1257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noProof="0" dirty="0"/>
        </a:p>
      </dsp:txBody>
      <dsp:txXfrm>
        <a:off x="4905038" y="2478025"/>
        <a:ext cx="28561" cy="28561"/>
      </dsp:txXfrm>
    </dsp:sp>
    <dsp:sp modelId="{C090B7A2-93EE-4AAB-97A2-5569ABA3E64A}">
      <dsp:nvSpPr>
        <dsp:cNvPr id="0" name=""/>
        <dsp:cNvSpPr/>
      </dsp:nvSpPr>
      <dsp:spPr>
        <a:xfrm>
          <a:off x="5183458" y="2112030"/>
          <a:ext cx="1141719" cy="114171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kern="1200" noProof="0" dirty="0"/>
            <a:t>Drugi učenci</a:t>
          </a:r>
          <a:endParaRPr lang="en-US" sz="1600" kern="1200" noProof="0" dirty="0"/>
        </a:p>
      </dsp:txBody>
      <dsp:txXfrm>
        <a:off x="5350659" y="2279231"/>
        <a:ext cx="807317" cy="807317"/>
      </dsp:txXfrm>
    </dsp:sp>
    <dsp:sp modelId="{0A795B27-5C0C-45B1-9660-F2F2A4501B6A}">
      <dsp:nvSpPr>
        <dsp:cNvPr id="0" name=""/>
        <dsp:cNvSpPr/>
      </dsp:nvSpPr>
      <dsp:spPr>
        <a:xfrm rot="3857143">
          <a:off x="4170316" y="3060799"/>
          <a:ext cx="571226" cy="25158"/>
        </a:xfrm>
        <a:custGeom>
          <a:avLst/>
          <a:gdLst/>
          <a:ahLst/>
          <a:cxnLst/>
          <a:rect l="0" t="0" r="0" b="0"/>
          <a:pathLst>
            <a:path>
              <a:moveTo>
                <a:pt x="0" y="12579"/>
              </a:moveTo>
              <a:lnTo>
                <a:pt x="571226" y="1257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500" kern="1200"/>
        </a:p>
      </dsp:txBody>
      <dsp:txXfrm>
        <a:off x="4441648" y="3059098"/>
        <a:ext cx="28561" cy="28561"/>
      </dsp:txXfrm>
    </dsp:sp>
    <dsp:sp modelId="{3374E6B8-8C8B-414F-8128-D636F73417B9}">
      <dsp:nvSpPr>
        <dsp:cNvPr id="0" name=""/>
        <dsp:cNvSpPr/>
      </dsp:nvSpPr>
      <dsp:spPr>
        <a:xfrm>
          <a:off x="4256679" y="3274174"/>
          <a:ext cx="1141719" cy="114171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kern="1200" noProof="0"/>
            <a:t>Nasilnež</a:t>
          </a:r>
          <a:endParaRPr lang="sl-SI" sz="1800" kern="1200"/>
        </a:p>
      </dsp:txBody>
      <dsp:txXfrm>
        <a:off x="4423880" y="3441375"/>
        <a:ext cx="807317" cy="807317"/>
      </dsp:txXfrm>
    </dsp:sp>
    <dsp:sp modelId="{11A12F6C-E4D4-463E-8433-21CAFEFA8610}">
      <dsp:nvSpPr>
        <dsp:cNvPr id="0" name=""/>
        <dsp:cNvSpPr/>
      </dsp:nvSpPr>
      <dsp:spPr>
        <a:xfrm rot="6942857">
          <a:off x="3427097" y="3060799"/>
          <a:ext cx="571226" cy="25158"/>
        </a:xfrm>
        <a:custGeom>
          <a:avLst/>
          <a:gdLst/>
          <a:ahLst/>
          <a:cxnLst/>
          <a:rect l="0" t="0" r="0" b="0"/>
          <a:pathLst>
            <a:path>
              <a:moveTo>
                <a:pt x="0" y="12579"/>
              </a:moveTo>
              <a:lnTo>
                <a:pt x="571226" y="1257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500" kern="1200"/>
        </a:p>
      </dsp:txBody>
      <dsp:txXfrm rot="10800000">
        <a:off x="3698429" y="3059098"/>
        <a:ext cx="28561" cy="28561"/>
      </dsp:txXfrm>
    </dsp:sp>
    <dsp:sp modelId="{92430B3E-2324-4673-918F-AFD8761439F6}">
      <dsp:nvSpPr>
        <dsp:cNvPr id="0" name=""/>
        <dsp:cNvSpPr/>
      </dsp:nvSpPr>
      <dsp:spPr>
        <a:xfrm>
          <a:off x="2770241" y="3274174"/>
          <a:ext cx="1141719" cy="114171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kern="1200" noProof="0"/>
            <a:t>Učitelji</a:t>
          </a:r>
          <a:endParaRPr lang="sl-SI" sz="1800" kern="1200"/>
        </a:p>
      </dsp:txBody>
      <dsp:txXfrm>
        <a:off x="2937442" y="3441375"/>
        <a:ext cx="807317" cy="807317"/>
      </dsp:txXfrm>
    </dsp:sp>
    <dsp:sp modelId="{ABE45586-52C9-4E45-8A95-6633FDF0F0FE}">
      <dsp:nvSpPr>
        <dsp:cNvPr id="0" name=""/>
        <dsp:cNvSpPr/>
      </dsp:nvSpPr>
      <dsp:spPr>
        <a:xfrm rot="10028571">
          <a:off x="2963707" y="2479727"/>
          <a:ext cx="571226" cy="25158"/>
        </a:xfrm>
        <a:custGeom>
          <a:avLst/>
          <a:gdLst/>
          <a:ahLst/>
          <a:cxnLst/>
          <a:rect l="0" t="0" r="0" b="0"/>
          <a:pathLst>
            <a:path>
              <a:moveTo>
                <a:pt x="0" y="12579"/>
              </a:moveTo>
              <a:lnTo>
                <a:pt x="571226" y="1257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500" kern="1200"/>
        </a:p>
      </dsp:txBody>
      <dsp:txXfrm rot="10800000">
        <a:off x="3235040" y="2478025"/>
        <a:ext cx="28561" cy="28561"/>
      </dsp:txXfrm>
    </dsp:sp>
    <dsp:sp modelId="{DD2FC29C-9751-4ECC-80EA-2937BDCBC43D}">
      <dsp:nvSpPr>
        <dsp:cNvPr id="0" name=""/>
        <dsp:cNvSpPr/>
      </dsp:nvSpPr>
      <dsp:spPr>
        <a:xfrm>
          <a:off x="1843461" y="2112030"/>
          <a:ext cx="1141719" cy="114171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kern="1200" dirty="0"/>
            <a:t>Šola</a:t>
          </a:r>
        </a:p>
      </dsp:txBody>
      <dsp:txXfrm>
        <a:off x="2010662" y="2279231"/>
        <a:ext cx="807317" cy="807317"/>
      </dsp:txXfrm>
    </dsp:sp>
    <dsp:sp modelId="{1707F473-33D1-484E-AE50-E3FD0681EE1E}">
      <dsp:nvSpPr>
        <dsp:cNvPr id="0" name=""/>
        <dsp:cNvSpPr/>
      </dsp:nvSpPr>
      <dsp:spPr>
        <a:xfrm rot="13061921">
          <a:off x="3090979" y="1755143"/>
          <a:ext cx="604782" cy="25158"/>
        </a:xfrm>
        <a:custGeom>
          <a:avLst/>
          <a:gdLst/>
          <a:ahLst/>
          <a:cxnLst/>
          <a:rect l="0" t="0" r="0" b="0"/>
          <a:pathLst>
            <a:path>
              <a:moveTo>
                <a:pt x="0" y="12579"/>
              </a:moveTo>
              <a:lnTo>
                <a:pt x="604782" y="1257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noProof="0" dirty="0"/>
        </a:p>
      </dsp:txBody>
      <dsp:txXfrm rot="10800000">
        <a:off x="3378251" y="1752603"/>
        <a:ext cx="30239" cy="30239"/>
      </dsp:txXfrm>
    </dsp:sp>
    <dsp:sp modelId="{ECBED4B9-FB9C-45A6-AF54-B5BB77FD6153}">
      <dsp:nvSpPr>
        <dsp:cNvPr id="0" name=""/>
        <dsp:cNvSpPr/>
      </dsp:nvSpPr>
      <dsp:spPr>
        <a:xfrm>
          <a:off x="2131562" y="662862"/>
          <a:ext cx="1141719" cy="1141719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400" kern="1200" noProof="0" dirty="0"/>
            <a:t>Skupnost</a:t>
          </a:r>
          <a:endParaRPr lang="en-US" sz="1400" kern="1200" noProof="0" dirty="0"/>
        </a:p>
      </dsp:txBody>
      <dsp:txXfrm>
        <a:off x="2298763" y="830063"/>
        <a:ext cx="807317" cy="8073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3FC27-E198-410F-8498-CBAFE8F5BFA3}" type="datetimeFigureOut">
              <a:rPr lang="en-GB" smtClean="0"/>
              <a:t>03/12/2025</a:t>
            </a:fld>
            <a:endParaRPr lang="en-GB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56B9C-2220-4CB0-8C1D-BA837E8B6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779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077805-CE03-4811-98D3-F16FC655DDB6}" type="datetimeFigureOut">
              <a:rPr lang="sl-SI" smtClean="0"/>
              <a:t>3. 12. 2025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BFB10-44E6-4F65-848E-03B2C09F4F5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9523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3BC82-3773-4BF7-AE38-4BDCFA52602F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93640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Katere oblike nasilja v šolah</a:t>
            </a:r>
            <a:r>
              <a:rPr lang="sl-SI" baseline="0" dirty="0"/>
              <a:t> poznamo?</a:t>
            </a:r>
            <a:endParaRPr lang="en-GB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3BC82-3773-4BF7-AE38-4BDCFA52602F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98743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B45B2-961D-48F6-A081-188DAFDDEFFE}" type="slidenum">
              <a:rPr lang="sl-SI" smtClean="0"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32476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Ni zmeda samo pri prevodu v druge jezike, ampak tudi konceptualna zmeda … ali gre</a:t>
            </a:r>
            <a:r>
              <a:rPr lang="sl-SI" baseline="0" dirty="0"/>
              <a:t> res za pravo škodljivo vedenje ali pa </a:t>
            </a:r>
            <a:r>
              <a:rPr lang="sl-SI" baseline="0" dirty="0" err="1"/>
              <a:t>bullyin</a:t>
            </a:r>
            <a:r>
              <a:rPr lang="sl-SI" baseline="0" dirty="0"/>
              <a:t> </a:t>
            </a:r>
            <a:r>
              <a:rPr lang="sl-SI" baseline="0" dirty="0" err="1"/>
              <a:t>def</a:t>
            </a:r>
            <a:r>
              <a:rPr lang="sl-SI" baseline="0" dirty="0"/>
              <a:t>. Izpusti zelo pomembne segmente? </a:t>
            </a:r>
            <a:endParaRPr lang="sl-SI" dirty="0"/>
          </a:p>
          <a:p>
            <a:r>
              <a:rPr lang="sl-SI" dirty="0"/>
              <a:t>Definicija</a:t>
            </a:r>
            <a:r>
              <a:rPr lang="sl-SI" baseline="0" dirty="0"/>
              <a:t> zahteva: ponovljivost + nima intenzitete!  =&gt; </a:t>
            </a:r>
            <a:r>
              <a:rPr lang="sl-SI" dirty="0"/>
              <a:t>Celje ne</a:t>
            </a:r>
            <a:r>
              <a:rPr lang="sl-SI" baseline="0" dirty="0"/>
              <a:t> moremo umestiti v </a:t>
            </a:r>
            <a:r>
              <a:rPr lang="sl-SI" baseline="0" dirty="0" err="1"/>
              <a:t>bullying</a:t>
            </a:r>
            <a:r>
              <a:rPr lang="sl-SI" baseline="0" dirty="0"/>
              <a:t>… + posilstvo, grožnja z orožjem ni </a:t>
            </a:r>
            <a:r>
              <a:rPr lang="sl-SI" baseline="0" dirty="0" err="1"/>
              <a:t>bullying</a:t>
            </a:r>
            <a:r>
              <a:rPr lang="sl-SI" baseline="0" dirty="0"/>
              <a:t>! </a:t>
            </a:r>
          </a:p>
          <a:p>
            <a:r>
              <a:rPr lang="sl-SI" baseline="0" dirty="0" err="1"/>
              <a:t>American</a:t>
            </a:r>
            <a:r>
              <a:rPr lang="sl-SI" baseline="0" dirty="0"/>
              <a:t> </a:t>
            </a:r>
            <a:r>
              <a:rPr lang="sl-SI" baseline="0" dirty="0" err="1"/>
              <a:t>Education</a:t>
            </a:r>
            <a:r>
              <a:rPr lang="sl-SI" baseline="0" dirty="0"/>
              <a:t> </a:t>
            </a:r>
            <a:r>
              <a:rPr lang="sl-SI" baseline="0" dirty="0" err="1"/>
              <a:t>Research</a:t>
            </a:r>
            <a:r>
              <a:rPr lang="sl-SI" baseline="0" dirty="0"/>
              <a:t> </a:t>
            </a:r>
            <a:r>
              <a:rPr lang="sl-SI" baseline="0" dirty="0" err="1"/>
              <a:t>Association</a:t>
            </a:r>
            <a:r>
              <a:rPr lang="sl-SI" baseline="0" dirty="0"/>
              <a:t> je 2013 zaključila, da je striktno sledenje znanstveni definiciji </a:t>
            </a:r>
            <a:r>
              <a:rPr lang="sl-SI" baseline="0" dirty="0" err="1"/>
              <a:t>bullyinga</a:t>
            </a:r>
            <a:r>
              <a:rPr lang="sl-SI" baseline="0" dirty="0"/>
              <a:t> celo </a:t>
            </a:r>
            <a:r>
              <a:rPr lang="sl-SI" baseline="0" dirty="0" err="1"/>
              <a:t>kontraproduktivno</a:t>
            </a:r>
            <a:r>
              <a:rPr lang="sl-SI" baseline="0" dirty="0"/>
              <a:t> pri preprečevanju medvrstniškega nasilja na šolah. Ne ve se v kakšnem obsegu in kako se </a:t>
            </a:r>
            <a:r>
              <a:rPr lang="sl-SI" baseline="0" dirty="0" err="1"/>
              <a:t>bullying</a:t>
            </a:r>
            <a:r>
              <a:rPr lang="sl-SI" baseline="0" dirty="0"/>
              <a:t> in nasilje prekrivata, zato je najbolj primerno nasloviti oboje. </a:t>
            </a: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3BC82-3773-4BF7-AE38-4BDCFA52602F}" type="slidenum">
              <a:rPr lang="sl-SI" smtClean="0"/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66310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3BC82-3773-4BF7-AE38-4BDCFA52602F}" type="slidenum">
              <a:rPr lang="sl-SI" smtClean="0"/>
              <a:t>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81011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863C7-A4E2-4700-A37F-9D07D19AB8B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236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dirty="0"/>
              <a:t>Uredite slog naslova matrice</a:t>
            </a:r>
            <a:endParaRPr lang="en-GB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dirty="0"/>
              <a:t>Kliknite, da uredite slog podnaslova matrice</a:t>
            </a:r>
            <a:endParaRPr lang="en-GB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EBDBE-F45E-4957-BBBE-70292A799B66}" type="datetimeFigureOut">
              <a:rPr lang="en-GB" smtClean="0"/>
              <a:t>03/12/2025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027A9-689A-47E3-82B6-96A4243472F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Slika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660073" cy="209564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857" y="97146"/>
            <a:ext cx="2442640" cy="51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061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1313792" y="365125"/>
            <a:ext cx="10040007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sl-SI" dirty="0" err="1"/>
              <a:t>Slide</a:t>
            </a:r>
            <a:r>
              <a:rPr lang="sl-SI" dirty="0"/>
              <a:t> title</a:t>
            </a:r>
            <a:endParaRPr lang="en-GB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313792" y="1825624"/>
            <a:ext cx="10040008" cy="45121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GB" dirty="0"/>
          </a:p>
        </p:txBody>
      </p:sp>
      <p:pic>
        <p:nvPicPr>
          <p:cNvPr id="9" name="Slik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35825" cy="97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891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66344" y="365125"/>
            <a:ext cx="9987455" cy="1325563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65925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65925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798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EBDBE-F45E-4957-BBBE-70292A799B66}" type="datetimeFigureOut">
              <a:rPr lang="en-GB" smtClean="0"/>
              <a:t>03/12/2025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027A9-689A-47E3-82B6-96A4243472F2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35825" cy="97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4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si/teme/prepoznavanje-in-preprecevanje-medvrstniskega-nasilja-v-solah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1ka.arnes.si/a/d8d466a0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jpg"/><Relationship Id="rId7" Type="http://schemas.openxmlformats.org/officeDocument/2006/relationships/image" Target="../media/image49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hyperlink" Target="https://data-browser.hbsc.org/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52.png"/><Relationship Id="rId7" Type="http://schemas.openxmlformats.org/officeDocument/2006/relationships/image" Target="../media/image48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hyperlink" Target="https://data-browser.hbsc.org/" TargetMode="External"/><Relationship Id="rId9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54.png"/><Relationship Id="rId7" Type="http://schemas.openxmlformats.org/officeDocument/2006/relationships/image" Target="../media/image4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hyperlink" Target="https://data-browser.hbsc.org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56.png"/><Relationship Id="rId7" Type="http://schemas.openxmlformats.org/officeDocument/2006/relationships/image" Target="../media/image4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hyperlink" Target="https://data-browser.hbsc.org/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58.png"/><Relationship Id="rId7" Type="http://schemas.openxmlformats.org/officeDocument/2006/relationships/image" Target="../media/image49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hyperlink" Target="https://data-browser.hbsc.org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svg"/><Relationship Id="rId7" Type="http://schemas.openxmlformats.org/officeDocument/2006/relationships/image" Target="../media/image64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sv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sv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image" Target="../media/image69.svg"/><Relationship Id="rId7" Type="http://schemas.openxmlformats.org/officeDocument/2006/relationships/chart" Target="../charts/chart7.xm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mailto:ales.bucar@um.s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4.png"/><Relationship Id="rId7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38441" y="4202723"/>
            <a:ext cx="11427229" cy="661681"/>
          </a:xfrm>
        </p:spPr>
        <p:txBody>
          <a:bodyPr>
            <a:noAutofit/>
          </a:bodyPr>
          <a:lstStyle/>
          <a:p>
            <a:b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znanjem nad nasilje v šolah</a:t>
            </a:r>
            <a:br>
              <a:rPr lang="sl-SI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l-SI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USPOSABLJANJE ZA ZAPOSLENE NA ŠOLI (1. del)</a:t>
            </a:r>
            <a:b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86094" y="5187462"/>
            <a:ext cx="9144000" cy="1113691"/>
          </a:xfrm>
        </p:spPr>
        <p:txBody>
          <a:bodyPr>
            <a:normAutofit fontScale="70000" lnSpcReduction="20000"/>
          </a:bodyPr>
          <a:lstStyle/>
          <a:p>
            <a:r>
              <a:rPr lang="sl-SI" sz="2900" dirty="0">
                <a:solidFill>
                  <a:schemeClr val="bg1"/>
                </a:solidFill>
              </a:rPr>
              <a:t>Prof. dr. Aleš Bučar Ručman, Fakulteta za varnostne vede, Univerza v Mariboru</a:t>
            </a:r>
          </a:p>
          <a:p>
            <a:r>
              <a:rPr lang="sl-SI" sz="2900" dirty="0">
                <a:solidFill>
                  <a:schemeClr val="bg1"/>
                </a:solidFill>
              </a:rPr>
              <a:t>Dr. Simon Slokan, Inšpektorat RS za šolstvo</a:t>
            </a:r>
            <a:endParaRPr lang="en-US" sz="2900" dirty="0">
              <a:solidFill>
                <a:schemeClr val="bg1"/>
              </a:solidFill>
            </a:endParaRPr>
          </a:p>
          <a:p>
            <a:endParaRPr lang="sl-SI" sz="400" dirty="0">
              <a:solidFill>
                <a:schemeClr val="bg1"/>
              </a:solidFill>
            </a:endParaRPr>
          </a:p>
          <a:p>
            <a:r>
              <a:rPr lang="sl-SI" sz="2300" dirty="0">
                <a:solidFill>
                  <a:schemeClr val="bg1"/>
                </a:solidFill>
              </a:rPr>
              <a:t>September-Oktober 2025</a:t>
            </a:r>
            <a:endParaRPr lang="en-US" sz="2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899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D66F7F6B-3FFA-4032-8840-F9B396B35B7E}"/>
              </a:ext>
            </a:extLst>
          </p:cNvPr>
          <p:cNvSpPr txBox="1"/>
          <p:nvPr/>
        </p:nvSpPr>
        <p:spPr>
          <a:xfrm>
            <a:off x="1646964" y="6231890"/>
            <a:ext cx="815126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100" dirty="0">
                <a:solidFill>
                  <a:schemeClr val="bg1"/>
                </a:solidFill>
              </a:rPr>
              <a:t> </a:t>
            </a:r>
          </a:p>
        </p:txBody>
      </p:sp>
      <p:grpSp>
        <p:nvGrpSpPr>
          <p:cNvPr id="30" name="Skupina 6"/>
          <p:cNvGrpSpPr>
            <a:grpSpLocks/>
          </p:cNvGrpSpPr>
          <p:nvPr/>
        </p:nvGrpSpPr>
        <p:grpSpPr bwMode="auto">
          <a:xfrm>
            <a:off x="4255370" y="1319494"/>
            <a:ext cx="4764601" cy="4711009"/>
            <a:chOff x="1823862" y="-360032"/>
            <a:chExt cx="2964024" cy="3148374"/>
          </a:xfrm>
        </p:grpSpPr>
        <p:sp>
          <p:nvSpPr>
            <p:cNvPr id="31" name="Elipsa 30"/>
            <p:cNvSpPr/>
            <p:nvPr/>
          </p:nvSpPr>
          <p:spPr>
            <a:xfrm>
              <a:off x="1823862" y="-360032"/>
              <a:ext cx="2964024" cy="3148374"/>
            </a:xfrm>
            <a:prstGeom prst="ellipse">
              <a:avLst/>
            </a:prstGeom>
            <a:solidFill>
              <a:srgbClr val="0099FF">
                <a:alpha val="23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Elipsa 4"/>
            <p:cNvSpPr/>
            <p:nvPr/>
          </p:nvSpPr>
          <p:spPr>
            <a:xfrm>
              <a:off x="2257274" y="100396"/>
              <a:ext cx="2097201" cy="22275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2133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sl-SI" sz="4800" b="1" dirty="0">
                  <a:solidFill>
                    <a:schemeClr val="bg1"/>
                  </a:solidFill>
                  <a:latin typeface="Tw Cen MT" panose="020B0602020104020603" pitchFamily="34" charset="-18"/>
                </a:rPr>
                <a:t>Družba</a:t>
              </a:r>
            </a:p>
            <a:p>
              <a:pPr algn="ctr" defTabSz="21336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sl-SI" sz="4800" b="1" dirty="0">
                <a:solidFill>
                  <a:schemeClr val="bg1"/>
                </a:solidFill>
                <a:latin typeface="Tw Cen MT" panose="020B0602020104020603" pitchFamily="34" charset="-18"/>
              </a:endParaRPr>
            </a:p>
            <a:p>
              <a:pPr algn="ctr" defTabSz="21336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sl-SI" sz="4800" b="1" dirty="0">
                <a:solidFill>
                  <a:schemeClr val="bg1"/>
                </a:solidFill>
                <a:latin typeface="Tw Cen MT" panose="020B0602020104020603" pitchFamily="34" charset="-18"/>
              </a:endParaRPr>
            </a:p>
            <a:p>
              <a:pPr algn="ctr" defTabSz="21336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GB" sz="4800" b="1" dirty="0">
                <a:solidFill>
                  <a:schemeClr val="bg1"/>
                </a:solidFill>
                <a:latin typeface="Tw Cen MT" panose="020B0602020104020603" pitchFamily="34" charset="-18"/>
              </a:endParaRPr>
            </a:p>
          </p:txBody>
        </p:sp>
      </p:grpSp>
      <p:grpSp>
        <p:nvGrpSpPr>
          <p:cNvPr id="33" name="Skupina 7"/>
          <p:cNvGrpSpPr>
            <a:grpSpLocks/>
          </p:cNvGrpSpPr>
          <p:nvPr/>
        </p:nvGrpSpPr>
        <p:grpSpPr bwMode="auto">
          <a:xfrm>
            <a:off x="6301998" y="2644162"/>
            <a:ext cx="2663725" cy="2632744"/>
            <a:chOff x="3100644" y="2644014"/>
            <a:chExt cx="2495235" cy="2455399"/>
          </a:xfrm>
        </p:grpSpPr>
        <p:sp>
          <p:nvSpPr>
            <p:cNvPr id="34" name="Elipsa 33"/>
            <p:cNvSpPr/>
            <p:nvPr/>
          </p:nvSpPr>
          <p:spPr>
            <a:xfrm>
              <a:off x="3100644" y="2644014"/>
              <a:ext cx="2495235" cy="2455399"/>
            </a:xfrm>
            <a:prstGeom prst="ellipse">
              <a:avLst/>
            </a:prstGeom>
            <a:solidFill>
              <a:srgbClr val="FF0000">
                <a:alpha val="33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Elipsa 6"/>
            <p:cNvSpPr/>
            <p:nvPr/>
          </p:nvSpPr>
          <p:spPr>
            <a:xfrm>
              <a:off x="3341914" y="3023354"/>
              <a:ext cx="1763489" cy="17363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21336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sl-SI" sz="4800" b="1" dirty="0">
                <a:solidFill>
                  <a:schemeClr val="bg1"/>
                </a:solidFill>
                <a:latin typeface="Tw Cen MT" panose="020B0602020104020603" pitchFamily="34" charset="-18"/>
              </a:endParaRPr>
            </a:p>
            <a:p>
              <a:pPr algn="ctr" defTabSz="2133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sl-SI" sz="4800" b="1" dirty="0">
                  <a:solidFill>
                    <a:schemeClr val="bg1"/>
                  </a:solidFill>
                  <a:latin typeface="Tw Cen MT" panose="020B0602020104020603" pitchFamily="34" charset="-18"/>
                </a:rPr>
                <a:t>Starši </a:t>
              </a:r>
              <a:endParaRPr lang="en-GB" sz="4800" b="1" dirty="0">
                <a:solidFill>
                  <a:schemeClr val="bg1"/>
                </a:solidFill>
                <a:latin typeface="Tw Cen MT" panose="020B0602020104020603" pitchFamily="34" charset="-18"/>
              </a:endParaRPr>
            </a:p>
          </p:txBody>
        </p:sp>
      </p:grpSp>
      <p:grpSp>
        <p:nvGrpSpPr>
          <p:cNvPr id="36" name="Skupina 8"/>
          <p:cNvGrpSpPr>
            <a:grpSpLocks/>
          </p:cNvGrpSpPr>
          <p:nvPr/>
        </p:nvGrpSpPr>
        <p:grpSpPr bwMode="auto">
          <a:xfrm>
            <a:off x="4338483" y="2691103"/>
            <a:ext cx="2870101" cy="2789237"/>
            <a:chOff x="1103784" y="1584173"/>
            <a:chExt cx="2564909" cy="2886033"/>
          </a:xfrm>
        </p:grpSpPr>
        <p:sp>
          <p:nvSpPr>
            <p:cNvPr id="37" name="Elipsa 36"/>
            <p:cNvSpPr/>
            <p:nvPr/>
          </p:nvSpPr>
          <p:spPr>
            <a:xfrm>
              <a:off x="1103784" y="1584173"/>
              <a:ext cx="2564909" cy="2886033"/>
            </a:xfrm>
            <a:prstGeom prst="ellipse">
              <a:avLst/>
            </a:prstGeom>
            <a:solidFill>
              <a:schemeClr val="accent6">
                <a:lumMod val="75000"/>
                <a:alpha val="42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Elipsa 8"/>
            <p:cNvSpPr/>
            <p:nvPr/>
          </p:nvSpPr>
          <p:spPr>
            <a:xfrm>
              <a:off x="1479099" y="2006319"/>
              <a:ext cx="1814279" cy="20417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21336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sl-SI" sz="3200" b="1" dirty="0">
                <a:solidFill>
                  <a:schemeClr val="bg1"/>
                </a:solidFill>
                <a:latin typeface="Tw Cen MT" panose="020B0602020104020603" pitchFamily="34" charset="-18"/>
              </a:endParaRPr>
            </a:p>
            <a:p>
              <a:pPr algn="ctr" defTabSz="2133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sl-SI" sz="4800" b="1" dirty="0">
                  <a:solidFill>
                    <a:schemeClr val="bg1"/>
                  </a:solidFill>
                  <a:latin typeface="Tw Cen MT" panose="020B0602020104020603" pitchFamily="34" charset="-18"/>
                </a:rPr>
                <a:t>Šola </a:t>
              </a:r>
              <a:endParaRPr lang="en-GB" sz="4800" b="1" dirty="0">
                <a:solidFill>
                  <a:schemeClr val="bg1"/>
                </a:solidFill>
                <a:latin typeface="Tw Cen MT" panose="020B0602020104020603" pitchFamily="34" charset="-18"/>
              </a:endParaRPr>
            </a:p>
          </p:txBody>
        </p:sp>
      </p:grpSp>
      <p:grpSp>
        <p:nvGrpSpPr>
          <p:cNvPr id="39" name="Skupina 9"/>
          <p:cNvGrpSpPr>
            <a:grpSpLocks/>
          </p:cNvGrpSpPr>
          <p:nvPr/>
        </p:nvGrpSpPr>
        <p:grpSpPr bwMode="auto">
          <a:xfrm>
            <a:off x="6354233" y="3319050"/>
            <a:ext cx="777875" cy="796925"/>
            <a:chOff x="2831976" y="1800192"/>
            <a:chExt cx="777760" cy="796111"/>
          </a:xfrm>
        </p:grpSpPr>
        <p:sp>
          <p:nvSpPr>
            <p:cNvPr id="40" name="Elipsa 39"/>
            <p:cNvSpPr/>
            <p:nvPr/>
          </p:nvSpPr>
          <p:spPr>
            <a:xfrm>
              <a:off x="2831976" y="1800192"/>
              <a:ext cx="777760" cy="79611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Elipsa 10"/>
            <p:cNvSpPr/>
            <p:nvPr/>
          </p:nvSpPr>
          <p:spPr>
            <a:xfrm>
              <a:off x="2946259" y="1917547"/>
              <a:ext cx="549194" cy="5614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320" tIns="20320" rIns="20320" bIns="2032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sl-SI" sz="1600" b="1" dirty="0">
                  <a:solidFill>
                    <a:schemeClr val="bg1"/>
                  </a:solidFill>
                  <a:latin typeface="Tw Cen MT" panose="020B0602020104020603" pitchFamily="34" charset="-18"/>
                </a:rPr>
                <a:t>Otrok</a:t>
              </a:r>
              <a:r>
                <a:rPr lang="sl-SI" b="1" dirty="0">
                  <a:solidFill>
                    <a:schemeClr val="bg1"/>
                  </a:solidFill>
                  <a:latin typeface="Tw Cen MT" panose="020B0602020104020603" pitchFamily="34" charset="-18"/>
                </a:rPr>
                <a:t> </a:t>
              </a:r>
              <a:endParaRPr lang="en-GB" b="1" dirty="0">
                <a:solidFill>
                  <a:schemeClr val="bg1"/>
                </a:solidFill>
                <a:latin typeface="Tw Cen MT" panose="020B0602020104020603" pitchFamily="34" charset="-18"/>
              </a:endParaRPr>
            </a:p>
          </p:txBody>
        </p:sp>
      </p:grpSp>
      <p:sp>
        <p:nvSpPr>
          <p:cNvPr id="2" name="PoljeZBesedilom 1"/>
          <p:cNvSpPr txBox="1"/>
          <p:nvPr/>
        </p:nvSpPr>
        <p:spPr>
          <a:xfrm>
            <a:off x="1729527" y="1877601"/>
            <a:ext cx="30800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bg1"/>
                </a:solidFill>
              </a:rPr>
              <a:t>Javna obravnava in diskurz nasilja v šolah je navadno izjemno ozek –&gt; ‘‘Storilci/nasilneži so krivi!‘‘ </a:t>
            </a:r>
          </a:p>
          <a:p>
            <a:endParaRPr lang="sl-SI" dirty="0">
              <a:solidFill>
                <a:schemeClr val="bg1"/>
              </a:solidFill>
            </a:endParaRPr>
          </a:p>
          <a:p>
            <a:endParaRPr lang="sl-SI" dirty="0">
              <a:solidFill>
                <a:schemeClr val="bg1"/>
              </a:solidFill>
            </a:endParaRPr>
          </a:p>
          <a:p>
            <a:endParaRPr lang="sl-SI" dirty="0">
              <a:solidFill>
                <a:schemeClr val="bg1"/>
              </a:solidFill>
            </a:endParaRPr>
          </a:p>
          <a:p>
            <a:endParaRPr lang="sl-SI" dirty="0">
              <a:solidFill>
                <a:schemeClr val="bg1"/>
              </a:solidFill>
            </a:endParaRPr>
          </a:p>
          <a:p>
            <a:endParaRPr lang="sl-SI" dirty="0">
              <a:solidFill>
                <a:schemeClr val="bg1"/>
              </a:solidFill>
            </a:endParaRPr>
          </a:p>
          <a:p>
            <a:endParaRPr lang="sl-SI" dirty="0">
              <a:solidFill>
                <a:schemeClr val="bg1"/>
              </a:solidFill>
            </a:endParaRPr>
          </a:p>
          <a:p>
            <a:endParaRPr lang="sl-SI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07"/>
          <a:stretch/>
        </p:blipFill>
        <p:spPr bwMode="auto">
          <a:xfrm>
            <a:off x="4672496" y="248211"/>
            <a:ext cx="5072174" cy="3853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Predm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7527889"/>
              </p:ext>
            </p:extLst>
          </p:nvPr>
        </p:nvGraphicFramePr>
        <p:xfrm>
          <a:off x="1572998" y="1290897"/>
          <a:ext cx="3246437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na slika" r:id="rId4" imgW="3246120" imgH="4343400" progId="Paint.Picture">
                  <p:embed/>
                </p:oleObj>
              </mc:Choice>
              <mc:Fallback>
                <p:oleObj name="Bitna slika" r:id="rId4" imgW="3246120" imgH="4343400" progId="Paint.Picture">
                  <p:embed/>
                  <p:pic>
                    <p:nvPicPr>
                      <p:cNvPr id="3" name="Predme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72998" y="1290897"/>
                        <a:ext cx="3246437" cy="434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Slika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5775" y="3577312"/>
            <a:ext cx="4524539" cy="261176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7392" y="1719394"/>
            <a:ext cx="5270828" cy="3267538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18393" y="2873593"/>
            <a:ext cx="3367209" cy="393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68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00555 -0.1104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-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>
            <a:spLocks noGrp="1" noChangeArrowheads="1"/>
          </p:cNvSpPr>
          <p:nvPr>
            <p:ph idx="1"/>
          </p:nvPr>
        </p:nvSpPr>
        <p:spPr>
          <a:xfrm>
            <a:off x="846162" y="1721252"/>
            <a:ext cx="9224170" cy="513674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sl-SI" altLang="sl-SI" sz="32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sl-SI" altLang="sl-SI" dirty="0"/>
              <a:t>KAJ JE MEDVRSTNIŠKO NASILJE, </a:t>
            </a:r>
          </a:p>
          <a:p>
            <a:pPr>
              <a:spcBef>
                <a:spcPts val="0"/>
              </a:spcBef>
            </a:pPr>
            <a:r>
              <a:rPr lang="sl-SI" altLang="sl-SI" dirty="0"/>
              <a:t>NADLEGOVANJE IN TRPINČENJE (angl. </a:t>
            </a:r>
            <a:r>
              <a:rPr lang="sl-SI" altLang="sl-SI" dirty="0" err="1"/>
              <a:t>Bullying</a:t>
            </a:r>
            <a:r>
              <a:rPr lang="sl-SI" altLang="sl-SI" dirty="0"/>
              <a:t>)</a:t>
            </a:r>
          </a:p>
          <a:p>
            <a:endParaRPr lang="sl-SI" altLang="sl-SI" sz="2000" dirty="0"/>
          </a:p>
          <a:p>
            <a:r>
              <a:rPr lang="sl-SI" altLang="sl-SI" sz="2400" dirty="0" err="1"/>
              <a:t>Olweus</a:t>
            </a:r>
            <a:r>
              <a:rPr lang="sl-SI" altLang="sl-SI" sz="2400" dirty="0"/>
              <a:t>  (1995: 11) pravi, da o trpinčenju med učenci govorimo takrat, kadar je nek učenec v </a:t>
            </a:r>
            <a:r>
              <a:rPr lang="sl-SI" altLang="sl-SI" sz="2400" b="1" u="sng" dirty="0"/>
              <a:t>daljšem časovnem obdobju večkrat* izpostavljen agresivnemu vedenju</a:t>
            </a:r>
            <a:r>
              <a:rPr lang="sl-SI" altLang="sl-SI" sz="2400" b="1" dirty="0"/>
              <a:t> oziroma negativnim dejanjem, ki jih </a:t>
            </a:r>
            <a:r>
              <a:rPr lang="sl-SI" altLang="sl-SI" sz="2400" b="1" u="sng" dirty="0"/>
              <a:t>je povzročil njegov sovrstnik</a:t>
            </a:r>
            <a:r>
              <a:rPr lang="sl-SI" altLang="sl-SI" sz="2400" b="1" dirty="0"/>
              <a:t> ali skupina učencev. </a:t>
            </a:r>
          </a:p>
          <a:p>
            <a:endParaRPr lang="sl-SI" altLang="sl-SI" sz="2400" b="1" dirty="0"/>
          </a:p>
          <a:p>
            <a:r>
              <a:rPr lang="sl-SI" altLang="sl-SI" sz="2400" b="1" u="sng" dirty="0"/>
              <a:t>Šola mora nasloviti tudi enkratna nasilna dejanja! (posledice)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altLang="sl-SI" sz="2000" dirty="0"/>
          </a:p>
          <a:p>
            <a:pPr eaLnBrk="1" hangingPunct="1">
              <a:lnSpc>
                <a:spcPct val="80000"/>
              </a:lnSpc>
            </a:pPr>
            <a:endParaRPr lang="sl-SI" altLang="sl-SI" sz="3200" dirty="0"/>
          </a:p>
        </p:txBody>
      </p:sp>
      <p:sp>
        <p:nvSpPr>
          <p:cNvPr id="2" name="PoljeZBesedilom 1"/>
          <p:cNvSpPr txBox="1"/>
          <p:nvPr/>
        </p:nvSpPr>
        <p:spPr>
          <a:xfrm>
            <a:off x="8905940" y="1241411"/>
            <a:ext cx="2748690" cy="1477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#trpinčenje, #ustrahovanje, #nadlegovanje, #nasilje v šoli, #medvrstniško nasilje, #mladoletniško nasilje</a:t>
            </a:r>
          </a:p>
          <a:p>
            <a:pPr algn="ctr"/>
            <a:r>
              <a:rPr lang="sl-SI" u="sng" dirty="0">
                <a:solidFill>
                  <a:schemeClr val="tx1"/>
                </a:solidFill>
              </a:rPr>
              <a:t>#“</a:t>
            </a:r>
            <a:r>
              <a:rPr lang="sl-SI" u="sng" dirty="0" err="1">
                <a:solidFill>
                  <a:schemeClr val="tx1"/>
                </a:solidFill>
              </a:rPr>
              <a:t>bulanje</a:t>
            </a:r>
            <a:r>
              <a:rPr lang="sl-SI" u="sng" dirty="0">
                <a:solidFill>
                  <a:schemeClr val="tx1"/>
                </a:solidFill>
              </a:rPr>
              <a:t>“</a:t>
            </a:r>
            <a:endParaRPr lang="en-GB" u="sng" dirty="0">
              <a:solidFill>
                <a:schemeClr val="tx1"/>
              </a:solidFill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21320165-5D64-C0D1-4564-A29B8B6EEF1F}"/>
              </a:ext>
            </a:extLst>
          </p:cNvPr>
          <p:cNvSpPr txBox="1"/>
          <p:nvPr/>
        </p:nvSpPr>
        <p:spPr>
          <a:xfrm>
            <a:off x="1700672" y="1796208"/>
            <a:ext cx="6154991" cy="2308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l-SI" sz="900" dirty="0">
                <a:solidFill>
                  <a:schemeClr val="tx2"/>
                </a:solidFill>
                <a:hlinkClick r:id="rId3"/>
              </a:rPr>
              <a:t>https://www.gov.si/teme/prepoznavanje-in-preprecevanje-medvrstniskega-nasilja-v-solah/</a:t>
            </a:r>
            <a:r>
              <a:rPr lang="sl-SI" sz="900" dirty="0">
                <a:solidFill>
                  <a:schemeClr val="tx2"/>
                </a:solidFill>
              </a:rPr>
              <a:t> (2. Nov 2024)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4C882AD3-1489-2407-5515-6A1E38E293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0672" y="83415"/>
            <a:ext cx="6154991" cy="178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94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77472" y="1138424"/>
            <a:ext cx="8229600" cy="610820"/>
          </a:xfrm>
        </p:spPr>
        <p:txBody>
          <a:bodyPr>
            <a:normAutofit fontScale="90000"/>
          </a:bodyPr>
          <a:lstStyle/>
          <a:p>
            <a:r>
              <a:rPr lang="sl-SI" b="1" dirty="0"/>
              <a:t>Vključujoča definicija</a:t>
            </a:r>
            <a:br>
              <a:rPr lang="sl-SI" dirty="0"/>
            </a:br>
            <a:endParaRPr lang="sl-SI" dirty="0"/>
          </a:p>
        </p:txBody>
      </p:sp>
      <p:sp>
        <p:nvSpPr>
          <p:cNvPr id="4" name="Pravokotnik 3"/>
          <p:cNvSpPr/>
          <p:nvPr/>
        </p:nvSpPr>
        <p:spPr>
          <a:xfrm>
            <a:off x="1703565" y="1804752"/>
            <a:ext cx="8852978" cy="36952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972965" y="2207361"/>
            <a:ext cx="8390540" cy="4123035"/>
          </a:xfrm>
        </p:spPr>
        <p:txBody>
          <a:bodyPr>
            <a:normAutofit/>
          </a:bodyPr>
          <a:lstStyle/>
          <a:p>
            <a:r>
              <a:rPr lang="sl-SI" sz="2400" dirty="0">
                <a:solidFill>
                  <a:schemeClr val="tx1"/>
                </a:solidFill>
              </a:rPr>
              <a:t>Medvrstniško nasilje v šoli je </a:t>
            </a:r>
            <a:r>
              <a:rPr lang="sl-SI" sz="2400" b="1" u="sng" dirty="0">
                <a:solidFill>
                  <a:schemeClr val="tx1"/>
                </a:solidFill>
              </a:rPr>
              <a:t>škodljiv družbeni proces</a:t>
            </a:r>
            <a:r>
              <a:rPr lang="sl-SI" sz="2400" dirty="0">
                <a:solidFill>
                  <a:schemeClr val="tx1"/>
                </a:solidFill>
              </a:rPr>
              <a:t>, za katerega je značilno </a:t>
            </a:r>
            <a:r>
              <a:rPr lang="sl-SI" sz="2400" b="1" u="sng" dirty="0">
                <a:solidFill>
                  <a:schemeClr val="tx1"/>
                </a:solidFill>
              </a:rPr>
              <a:t>neravnovesje moči</a:t>
            </a:r>
            <a:r>
              <a:rPr lang="sl-SI" sz="2400" dirty="0">
                <a:solidFill>
                  <a:schemeClr val="tx1"/>
                </a:solidFill>
              </a:rPr>
              <a:t>, ki ga vodijo </a:t>
            </a:r>
            <a:r>
              <a:rPr lang="sl-SI" sz="2400" b="1" u="sng" dirty="0">
                <a:solidFill>
                  <a:schemeClr val="tx1"/>
                </a:solidFill>
              </a:rPr>
              <a:t>družbene in institucionalne norme</a:t>
            </a:r>
            <a:r>
              <a:rPr lang="sl-SI" sz="2400" dirty="0">
                <a:solidFill>
                  <a:schemeClr val="tx1"/>
                </a:solidFill>
              </a:rPr>
              <a:t>.</a:t>
            </a:r>
          </a:p>
          <a:p>
            <a:br>
              <a:rPr lang="sl-SI" sz="2400" dirty="0">
                <a:solidFill>
                  <a:schemeClr val="tx1"/>
                </a:solidFill>
              </a:rPr>
            </a:br>
            <a:r>
              <a:rPr lang="sl-SI" sz="2400" dirty="0">
                <a:solidFill>
                  <a:schemeClr val="tx1"/>
                </a:solidFill>
              </a:rPr>
              <a:t>Pogosto se </a:t>
            </a:r>
            <a:r>
              <a:rPr lang="sl-SI" sz="2400" b="1" u="sng" dirty="0">
                <a:solidFill>
                  <a:schemeClr val="tx1"/>
                </a:solidFill>
              </a:rPr>
              <a:t>ponavlja*</a:t>
            </a:r>
            <a:r>
              <a:rPr lang="sl-SI" sz="2400" dirty="0">
                <a:solidFill>
                  <a:schemeClr val="tx1"/>
                </a:solidFill>
              </a:rPr>
              <a:t> in se kaže kot nezaželeno medosebno vedenje med učenci ali šolskim osebjem, ki povzroča </a:t>
            </a:r>
            <a:r>
              <a:rPr lang="sl-SI" sz="2400" b="1" u="sng" dirty="0">
                <a:solidFill>
                  <a:schemeClr val="tx1"/>
                </a:solidFill>
              </a:rPr>
              <a:t>fizično, socialno in čustveno škodo</a:t>
            </a:r>
            <a:r>
              <a:rPr lang="sl-SI" sz="2400" dirty="0">
                <a:solidFill>
                  <a:schemeClr val="tx1"/>
                </a:solidFill>
              </a:rPr>
              <a:t> </a:t>
            </a:r>
            <a:r>
              <a:rPr lang="sl-SI" sz="2400" dirty="0" err="1">
                <a:solidFill>
                  <a:schemeClr val="tx1"/>
                </a:solidFill>
              </a:rPr>
              <a:t>targetiranim</a:t>
            </a:r>
            <a:r>
              <a:rPr lang="sl-SI" sz="2400" dirty="0">
                <a:solidFill>
                  <a:schemeClr val="tx1"/>
                </a:solidFill>
              </a:rPr>
              <a:t> posameznikom ali skupinam ter širši šolski skupnosti.</a:t>
            </a:r>
          </a:p>
          <a:p>
            <a:pPr algn="r"/>
            <a:r>
              <a:rPr lang="sl-SI" sz="2400" dirty="0">
                <a:solidFill>
                  <a:schemeClr val="tx1"/>
                </a:solidFill>
              </a:rPr>
              <a:t>UNESCO, 2024</a:t>
            </a:r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2277460" y="5902657"/>
            <a:ext cx="8229600" cy="6108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56000"/>
              </a:prstClr>
            </a:outerShdw>
          </a:effectLst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b="1" u="sng" dirty="0"/>
              <a:t>MEDVRSTNIŠKO NASILJE VS. KONFLIKTI</a:t>
            </a: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274483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>
            <a:spLocks noGrp="1" noChangeArrowheads="1"/>
          </p:cNvSpPr>
          <p:nvPr>
            <p:ph idx="1"/>
          </p:nvPr>
        </p:nvSpPr>
        <p:spPr>
          <a:xfrm>
            <a:off x="1364777" y="812042"/>
            <a:ext cx="10106166" cy="5882673"/>
          </a:xfrm>
        </p:spPr>
        <p:txBody>
          <a:bodyPr>
            <a:normAutofit lnSpcReduction="10000"/>
          </a:bodyPr>
          <a:lstStyle/>
          <a:p>
            <a:r>
              <a:rPr lang="sl-SI" altLang="sl-SI" b="1" u="sng" dirty="0">
                <a:latin typeface="Tw Cen MT" panose="020B0602020104020603" pitchFamily="34" charset="-18"/>
              </a:rPr>
              <a:t>Oblike nasilja: Katere oblike trpinčenja/nasilja poznamo?</a:t>
            </a:r>
          </a:p>
          <a:p>
            <a:pPr lvl="1" eaLnBrk="1" hangingPunct="1"/>
            <a:r>
              <a:rPr lang="sl-SI" altLang="sl-SI" b="1" i="1" u="sng" dirty="0">
                <a:latin typeface="Tw Cen MT" panose="020B0602020104020603" pitchFamily="34" charset="-18"/>
              </a:rPr>
              <a:t>Fizično nasilje</a:t>
            </a:r>
            <a:r>
              <a:rPr lang="sl-SI" altLang="sl-SI" b="1" dirty="0">
                <a:latin typeface="Tw Cen MT" panose="020B0602020104020603" pitchFamily="34" charset="-18"/>
              </a:rPr>
              <a:t> </a:t>
            </a:r>
            <a:r>
              <a:rPr lang="sl-SI" altLang="sl-SI" dirty="0">
                <a:latin typeface="Tw Cen MT" panose="020B0602020104020603" pitchFamily="34" charset="-18"/>
              </a:rPr>
              <a:t>(pretepanje, porivanje, cukanje, grožnje itd.) </a:t>
            </a:r>
          </a:p>
          <a:p>
            <a:pPr lvl="1" eaLnBrk="1" hangingPunct="1"/>
            <a:r>
              <a:rPr lang="sl-SI" altLang="sl-SI" b="1" i="1" u="sng" dirty="0">
                <a:latin typeface="Tw Cen MT" panose="020B0602020104020603" pitchFamily="34" charset="-18"/>
              </a:rPr>
              <a:t>Psihično in verbalno nasilje</a:t>
            </a:r>
            <a:r>
              <a:rPr lang="sl-SI" altLang="sl-SI" dirty="0">
                <a:latin typeface="Tw Cen MT" panose="020B0602020104020603" pitchFamily="34" charset="-18"/>
              </a:rPr>
              <a:t> (žaljivke, zmerjanje, obrekovanje, ščuvanje, spletkarjenje, socialno izključevanje, </a:t>
            </a:r>
            <a:r>
              <a:rPr lang="sl-SI" altLang="sl-SI" dirty="0" err="1">
                <a:latin typeface="Tw Cen MT" panose="020B0602020104020603" pitchFamily="34" charset="-18"/>
              </a:rPr>
              <a:t>mikroagresije</a:t>
            </a:r>
            <a:r>
              <a:rPr lang="sl-SI" altLang="sl-SI" dirty="0">
                <a:latin typeface="Tw Cen MT" panose="020B0602020104020603" pitchFamily="34" charset="-18"/>
              </a:rPr>
              <a:t> („smrt s 1000 rezi papirja“), itd.)</a:t>
            </a:r>
          </a:p>
          <a:p>
            <a:pPr lvl="1" eaLnBrk="1" hangingPunct="1"/>
            <a:r>
              <a:rPr lang="sl-SI" altLang="sl-SI" b="1" i="1" u="sng" dirty="0">
                <a:latin typeface="Tw Cen MT" panose="020B0602020104020603" pitchFamily="34" charset="-18"/>
              </a:rPr>
              <a:t>Spolno nasilje</a:t>
            </a:r>
            <a:r>
              <a:rPr lang="sl-SI" altLang="sl-SI" dirty="0">
                <a:latin typeface="Tw Cen MT" panose="020B0602020104020603" pitchFamily="34" charset="-18"/>
              </a:rPr>
              <a:t> (otipavanje, nasilno poljubljanje, spolno nasilje, zbadanje na osnovi spolne usmerjenosti itd.)</a:t>
            </a:r>
          </a:p>
          <a:p>
            <a:pPr lvl="1" eaLnBrk="1" hangingPunct="1"/>
            <a:r>
              <a:rPr lang="sl-SI" altLang="sl-SI" b="1" u="sng" dirty="0">
                <a:latin typeface="Tw Cen MT" panose="020B0602020104020603" pitchFamily="34" charset="-18"/>
              </a:rPr>
              <a:t>Ekonomsko nasilje</a:t>
            </a:r>
            <a:r>
              <a:rPr lang="sl-SI" altLang="sl-SI" b="1" dirty="0">
                <a:latin typeface="Tw Cen MT" panose="020B0602020104020603" pitchFamily="34" charset="-18"/>
              </a:rPr>
              <a:t> </a:t>
            </a:r>
            <a:r>
              <a:rPr lang="sl-SI" altLang="sl-SI" dirty="0">
                <a:latin typeface="Tw Cen MT" panose="020B0602020104020603" pitchFamily="34" charset="-18"/>
              </a:rPr>
              <a:t>(uničevanje predmetov, jemanje predmetov/denarja, okoriščanje na račun drugega)</a:t>
            </a:r>
          </a:p>
          <a:p>
            <a:pPr lvl="1" eaLnBrk="1" hangingPunct="1">
              <a:buFontTx/>
              <a:buNone/>
            </a:pPr>
            <a:endParaRPr lang="sl-SI" altLang="sl-SI" b="1" i="1" u="sng" dirty="0">
              <a:latin typeface="Tw Cen MT" panose="020B0602020104020603" pitchFamily="34" charset="-18"/>
            </a:endParaRPr>
          </a:p>
          <a:p>
            <a:pPr lvl="1" eaLnBrk="1" hangingPunct="1">
              <a:buFontTx/>
              <a:buNone/>
            </a:pPr>
            <a:endParaRPr lang="sl-SI" altLang="sl-SI" b="1" i="1" u="sng" dirty="0">
              <a:latin typeface="Tw Cen MT" panose="020B0602020104020603" pitchFamily="34" charset="-18"/>
            </a:endParaRPr>
          </a:p>
          <a:p>
            <a:pPr lvl="1" eaLnBrk="1" hangingPunct="1">
              <a:buFontTx/>
              <a:buNone/>
            </a:pPr>
            <a:endParaRPr lang="sl-SI" altLang="sl-SI" b="1" i="1" u="sng" dirty="0">
              <a:latin typeface="Tw Cen MT" panose="020B0602020104020603" pitchFamily="34" charset="-18"/>
            </a:endParaRPr>
          </a:p>
          <a:p>
            <a:pPr lvl="1" eaLnBrk="1" hangingPunct="1">
              <a:buFontTx/>
              <a:buNone/>
            </a:pPr>
            <a:endParaRPr lang="sl-SI" altLang="sl-SI" b="1" i="1" u="sng" dirty="0">
              <a:latin typeface="Tw Cen MT" panose="020B0602020104020603" pitchFamily="34" charset="-18"/>
            </a:endParaRPr>
          </a:p>
          <a:p>
            <a:pPr lvl="1" eaLnBrk="1" hangingPunct="1">
              <a:buFontTx/>
              <a:buNone/>
            </a:pPr>
            <a:r>
              <a:rPr lang="sl-SI" altLang="sl-SI" b="1" i="1" u="sng" dirty="0">
                <a:latin typeface="Tw Cen MT" panose="020B0602020104020603" pitchFamily="34" charset="-18"/>
              </a:rPr>
              <a:t>*Nove/stare oblike nasilja</a:t>
            </a:r>
            <a:r>
              <a:rPr lang="sl-SI" altLang="sl-SI" dirty="0">
                <a:latin typeface="Tw Cen MT" panose="020B0602020104020603" pitchFamily="34" charset="-18"/>
              </a:rPr>
              <a:t> (internet, e-maili, snemanje (sošolca, sostanovalca), </a:t>
            </a:r>
            <a:r>
              <a:rPr lang="sl-SI" altLang="sl-SI" dirty="0" err="1">
                <a:latin typeface="Tw Cen MT" panose="020B0602020104020603" pitchFamily="34" charset="-18"/>
              </a:rPr>
              <a:t>sexting</a:t>
            </a:r>
            <a:r>
              <a:rPr lang="sl-SI" altLang="sl-SI" dirty="0">
                <a:latin typeface="Tw Cen MT" panose="020B0602020104020603" pitchFamily="34" charset="-18"/>
              </a:rPr>
              <a:t> in potem … klepetalnice, GSM/</a:t>
            </a:r>
            <a:r>
              <a:rPr lang="sl-SI" altLang="sl-SI" dirty="0" err="1">
                <a:latin typeface="Tw Cen MT" panose="020B0602020104020603" pitchFamily="34" charset="-18"/>
              </a:rPr>
              <a:t>texti</a:t>
            </a:r>
            <a:r>
              <a:rPr lang="sl-SI" altLang="sl-SI" dirty="0">
                <a:latin typeface="Tw Cen MT" panose="020B0602020104020603" pitchFamily="34" charset="-18"/>
              </a:rPr>
              <a:t>/</a:t>
            </a:r>
            <a:r>
              <a:rPr lang="sl-SI" altLang="sl-SI" dirty="0" err="1">
                <a:latin typeface="Tw Cen MT" panose="020B0602020104020603" pitchFamily="34" charset="-18"/>
              </a:rPr>
              <a:t>chati</a:t>
            </a:r>
            <a:r>
              <a:rPr lang="sl-SI" altLang="sl-SI" dirty="0">
                <a:latin typeface="Tw Cen MT" panose="020B0602020104020603" pitchFamily="34" charset="-18"/>
              </a:rPr>
              <a:t>, FB, IG, </a:t>
            </a:r>
            <a:r>
              <a:rPr lang="sl-SI" altLang="sl-SI" dirty="0" err="1">
                <a:latin typeface="Tw Cen MT" panose="020B0602020104020603" pitchFamily="34" charset="-18"/>
              </a:rPr>
              <a:t>Snapchat</a:t>
            </a:r>
            <a:r>
              <a:rPr lang="sl-SI" altLang="sl-SI" dirty="0">
                <a:latin typeface="Tw Cen MT" panose="020B0602020104020603" pitchFamily="34" charset="-18"/>
              </a:rPr>
              <a:t> </a:t>
            </a:r>
            <a:r>
              <a:rPr lang="sl-SI" altLang="sl-SI" dirty="0" err="1">
                <a:latin typeface="Tw Cen MT" panose="020B0602020104020603" pitchFamily="34" charset="-18"/>
              </a:rPr>
              <a:t>etc</a:t>
            </a:r>
            <a:r>
              <a:rPr lang="sl-SI" altLang="sl-SI" dirty="0">
                <a:latin typeface="Tw Cen MT" panose="020B0602020104020603" pitchFamily="34" charset="-18"/>
              </a:rPr>
              <a:t>.) =&gt; nasilje z uporabo IKT (informacijsko in komunikacijske tehnologije) =&gt; </a:t>
            </a:r>
            <a:r>
              <a:rPr lang="sl-SI" altLang="sl-SI" b="1" u="sng" dirty="0">
                <a:solidFill>
                  <a:srgbClr val="FF0000"/>
                </a:solidFill>
                <a:latin typeface="Tw Cen MT" panose="020B0602020104020603" pitchFamily="34" charset="-18"/>
              </a:rPr>
              <a:t>CYBERBULLYING (Nasilje preko spleta)</a:t>
            </a:r>
            <a:endParaRPr lang="sl-SI" altLang="sl-SI" b="1" i="1" u="sng" dirty="0">
              <a:solidFill>
                <a:srgbClr val="FF0000"/>
              </a:solidFill>
              <a:latin typeface="Tw Cen MT" panose="020B0602020104020603" pitchFamily="34" charset="-18"/>
            </a:endParaRPr>
          </a:p>
          <a:p>
            <a:pPr lvl="1" eaLnBrk="1" hangingPunct="1">
              <a:buFontTx/>
              <a:buNone/>
            </a:pPr>
            <a:endParaRPr lang="sl-SI" altLang="sl-SI" dirty="0">
              <a:latin typeface="Tw Cen MT" panose="020B0602020104020603" pitchFamily="34" charset="-18"/>
            </a:endParaRPr>
          </a:p>
        </p:txBody>
      </p:sp>
      <p:pic>
        <p:nvPicPr>
          <p:cNvPr id="1026" name="Picture 2" descr="http://riks.uibcsites.com/wp-content/uploads/sites/762/files/2013/10/treatment-for-trichotillomania-how-to-stop-hair-pulling-approa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587" y="3990488"/>
            <a:ext cx="1008614" cy="100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Zaobljeni pravokotnik 19"/>
          <p:cNvSpPr/>
          <p:nvPr/>
        </p:nvSpPr>
        <p:spPr>
          <a:xfrm>
            <a:off x="2524730" y="3952702"/>
            <a:ext cx="3673629" cy="43872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b="1" dirty="0">
                <a:latin typeface="Tw Cen MT" pitchFamily="34" charset="-18"/>
              </a:rPr>
              <a:t>Še kaj manjka?</a:t>
            </a:r>
            <a:endParaRPr lang="sl-SI" b="1" dirty="0">
              <a:latin typeface="Tw Cen MT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21006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19534" y="333088"/>
            <a:ext cx="10040007" cy="1325563"/>
          </a:xfrm>
        </p:spPr>
        <p:txBody>
          <a:bodyPr>
            <a:normAutofit/>
          </a:bodyPr>
          <a:lstStyle/>
          <a:p>
            <a:r>
              <a:rPr lang="sl-SI" b="1" dirty="0"/>
              <a:t>Vloge učencev pri medvrstniškem nasilju</a:t>
            </a:r>
            <a:endParaRPr lang="en-GB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876567" y="1597997"/>
            <a:ext cx="9048466" cy="4564382"/>
          </a:xfrm>
        </p:spPr>
        <p:txBody>
          <a:bodyPr/>
          <a:lstStyle/>
          <a:p>
            <a:r>
              <a:rPr lang="sl-SI" dirty="0"/>
              <a:t>Kakšne vloge prevzemajo učenci pri medvrstniškem nasilju?</a:t>
            </a:r>
            <a:endParaRPr lang="en-GB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4699" y="2840994"/>
            <a:ext cx="6356249" cy="3276344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4232862" y="2355656"/>
            <a:ext cx="3726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err="1">
                <a:solidFill>
                  <a:schemeClr val="bg1"/>
                </a:solidFill>
              </a:rPr>
              <a:t>Olweusov</a:t>
            </a:r>
            <a:r>
              <a:rPr lang="sl-SI" dirty="0">
                <a:solidFill>
                  <a:schemeClr val="bg1"/>
                </a:solidFill>
              </a:rPr>
              <a:t> krog medvrstniškega nasilja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Elipsa 5">
            <a:extLst>
              <a:ext uri="{FF2B5EF4-FFF2-40B4-BE49-F238E27FC236}">
                <a16:creationId xmlns:a16="http://schemas.microsoft.com/office/drawing/2014/main" id="{9C1F67DB-8849-E193-0B84-C3A32D8221F0}"/>
              </a:ext>
            </a:extLst>
          </p:cNvPr>
          <p:cNvSpPr/>
          <p:nvPr/>
        </p:nvSpPr>
        <p:spPr>
          <a:xfrm>
            <a:off x="5438633" y="5636524"/>
            <a:ext cx="177421" cy="18424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Elipsa 6">
            <a:extLst>
              <a:ext uri="{FF2B5EF4-FFF2-40B4-BE49-F238E27FC236}">
                <a16:creationId xmlns:a16="http://schemas.microsoft.com/office/drawing/2014/main" id="{AE15DD9F-B277-8211-CE54-E002D2C22223}"/>
              </a:ext>
            </a:extLst>
          </p:cNvPr>
          <p:cNvSpPr/>
          <p:nvPr/>
        </p:nvSpPr>
        <p:spPr>
          <a:xfrm>
            <a:off x="5591033" y="5788924"/>
            <a:ext cx="177421" cy="18424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Elipsa 7">
            <a:extLst>
              <a:ext uri="{FF2B5EF4-FFF2-40B4-BE49-F238E27FC236}">
                <a16:creationId xmlns:a16="http://schemas.microsoft.com/office/drawing/2014/main" id="{24ECC50D-11C3-B6E0-255C-6D1EBE18C90F}"/>
              </a:ext>
            </a:extLst>
          </p:cNvPr>
          <p:cNvSpPr/>
          <p:nvPr/>
        </p:nvSpPr>
        <p:spPr>
          <a:xfrm>
            <a:off x="5829868" y="5855032"/>
            <a:ext cx="177421" cy="18424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Elipsa 8">
            <a:extLst>
              <a:ext uri="{FF2B5EF4-FFF2-40B4-BE49-F238E27FC236}">
                <a16:creationId xmlns:a16="http://schemas.microsoft.com/office/drawing/2014/main" id="{18D87C8E-BDEA-4961-EFB2-F2B546D29748}"/>
              </a:ext>
            </a:extLst>
          </p:cNvPr>
          <p:cNvSpPr/>
          <p:nvPr/>
        </p:nvSpPr>
        <p:spPr>
          <a:xfrm>
            <a:off x="6049271" y="5762909"/>
            <a:ext cx="177421" cy="18424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Elipsa 9">
            <a:extLst>
              <a:ext uri="{FF2B5EF4-FFF2-40B4-BE49-F238E27FC236}">
                <a16:creationId xmlns:a16="http://schemas.microsoft.com/office/drawing/2014/main" id="{79F8FB86-DE7D-EAAC-D3B3-95FCB0ACDEC3}"/>
              </a:ext>
            </a:extLst>
          </p:cNvPr>
          <p:cNvSpPr/>
          <p:nvPr/>
        </p:nvSpPr>
        <p:spPr>
          <a:xfrm>
            <a:off x="6607692" y="5069077"/>
            <a:ext cx="177421" cy="18424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id="{5587BB1C-991B-A6D1-9C5B-2D45763EC0B9}"/>
              </a:ext>
            </a:extLst>
          </p:cNvPr>
          <p:cNvSpPr/>
          <p:nvPr/>
        </p:nvSpPr>
        <p:spPr>
          <a:xfrm>
            <a:off x="6846527" y="5161199"/>
            <a:ext cx="177421" cy="18424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id="{12C59C05-9EC2-6D3C-9F09-549D6A61781E}"/>
              </a:ext>
            </a:extLst>
          </p:cNvPr>
          <p:cNvSpPr/>
          <p:nvPr/>
        </p:nvSpPr>
        <p:spPr>
          <a:xfrm>
            <a:off x="7023948" y="4498519"/>
            <a:ext cx="177421" cy="18424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Elipsa 12">
            <a:extLst>
              <a:ext uri="{FF2B5EF4-FFF2-40B4-BE49-F238E27FC236}">
                <a16:creationId xmlns:a16="http://schemas.microsoft.com/office/drawing/2014/main" id="{FF0C8C45-EEF9-B222-DE83-B6CAD298714F}"/>
              </a:ext>
            </a:extLst>
          </p:cNvPr>
          <p:cNvSpPr/>
          <p:nvPr/>
        </p:nvSpPr>
        <p:spPr>
          <a:xfrm>
            <a:off x="6935237" y="3400356"/>
            <a:ext cx="177421" cy="18424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Elipsa 13">
            <a:extLst>
              <a:ext uri="{FF2B5EF4-FFF2-40B4-BE49-F238E27FC236}">
                <a16:creationId xmlns:a16="http://schemas.microsoft.com/office/drawing/2014/main" id="{BC7B2C2E-9DBF-67C3-5304-11927E28D7BA}"/>
              </a:ext>
            </a:extLst>
          </p:cNvPr>
          <p:cNvSpPr/>
          <p:nvPr/>
        </p:nvSpPr>
        <p:spPr>
          <a:xfrm>
            <a:off x="7128580" y="3403978"/>
            <a:ext cx="177421" cy="18424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Elipsa 14">
            <a:extLst>
              <a:ext uri="{FF2B5EF4-FFF2-40B4-BE49-F238E27FC236}">
                <a16:creationId xmlns:a16="http://schemas.microsoft.com/office/drawing/2014/main" id="{5C974A60-FB57-1C83-51A3-455299A12D90}"/>
              </a:ext>
            </a:extLst>
          </p:cNvPr>
          <p:cNvSpPr/>
          <p:nvPr/>
        </p:nvSpPr>
        <p:spPr>
          <a:xfrm>
            <a:off x="7374341" y="2979760"/>
            <a:ext cx="177421" cy="18424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Elipsa 15">
            <a:extLst>
              <a:ext uri="{FF2B5EF4-FFF2-40B4-BE49-F238E27FC236}">
                <a16:creationId xmlns:a16="http://schemas.microsoft.com/office/drawing/2014/main" id="{EAD39AF8-D1BF-F806-C5B5-575C4795A6C7}"/>
              </a:ext>
            </a:extLst>
          </p:cNvPr>
          <p:cNvSpPr/>
          <p:nvPr/>
        </p:nvSpPr>
        <p:spPr>
          <a:xfrm>
            <a:off x="4992806" y="5260003"/>
            <a:ext cx="177421" cy="184245"/>
          </a:xfrm>
          <a:prstGeom prst="ellipse">
            <a:avLst/>
          </a:prstGeom>
          <a:solidFill>
            <a:srgbClr val="CB9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Elipsa 16">
            <a:extLst>
              <a:ext uri="{FF2B5EF4-FFF2-40B4-BE49-F238E27FC236}">
                <a16:creationId xmlns:a16="http://schemas.microsoft.com/office/drawing/2014/main" id="{ACCB6031-724E-D073-EA7B-55FA6BF61D56}"/>
              </a:ext>
            </a:extLst>
          </p:cNvPr>
          <p:cNvSpPr/>
          <p:nvPr/>
        </p:nvSpPr>
        <p:spPr>
          <a:xfrm>
            <a:off x="4751695" y="4776454"/>
            <a:ext cx="177421" cy="184245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Elipsa 17">
            <a:extLst>
              <a:ext uri="{FF2B5EF4-FFF2-40B4-BE49-F238E27FC236}">
                <a16:creationId xmlns:a16="http://schemas.microsoft.com/office/drawing/2014/main" id="{58768233-A837-DD6B-887E-3903A7AC419D}"/>
              </a:ext>
            </a:extLst>
          </p:cNvPr>
          <p:cNvSpPr/>
          <p:nvPr/>
        </p:nvSpPr>
        <p:spPr>
          <a:xfrm>
            <a:off x="5170227" y="4757381"/>
            <a:ext cx="177421" cy="184245"/>
          </a:xfrm>
          <a:prstGeom prst="ellipse">
            <a:avLst/>
          </a:prstGeom>
          <a:solidFill>
            <a:srgbClr val="CB9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Elipsa 18">
            <a:extLst>
              <a:ext uri="{FF2B5EF4-FFF2-40B4-BE49-F238E27FC236}">
                <a16:creationId xmlns:a16="http://schemas.microsoft.com/office/drawing/2014/main" id="{647D3BEE-E97B-CEEB-2B2B-C8439101A3E9}"/>
              </a:ext>
            </a:extLst>
          </p:cNvPr>
          <p:cNvSpPr/>
          <p:nvPr/>
        </p:nvSpPr>
        <p:spPr>
          <a:xfrm>
            <a:off x="4360460" y="4028565"/>
            <a:ext cx="177421" cy="18424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0" name="Elipsa 19">
            <a:extLst>
              <a:ext uri="{FF2B5EF4-FFF2-40B4-BE49-F238E27FC236}">
                <a16:creationId xmlns:a16="http://schemas.microsoft.com/office/drawing/2014/main" id="{0D7AB817-0B77-0D8E-0AAE-ACF52E7DC853}"/>
              </a:ext>
            </a:extLst>
          </p:cNvPr>
          <p:cNvSpPr/>
          <p:nvPr/>
        </p:nvSpPr>
        <p:spPr>
          <a:xfrm>
            <a:off x="4706203" y="4159355"/>
            <a:ext cx="177421" cy="18424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1" name="Elipsa 20">
            <a:extLst>
              <a:ext uri="{FF2B5EF4-FFF2-40B4-BE49-F238E27FC236}">
                <a16:creationId xmlns:a16="http://schemas.microsoft.com/office/drawing/2014/main" id="{C7B4BAF4-0884-D350-AAD3-A81168C56C84}"/>
              </a:ext>
            </a:extLst>
          </p:cNvPr>
          <p:cNvSpPr/>
          <p:nvPr/>
        </p:nvSpPr>
        <p:spPr>
          <a:xfrm>
            <a:off x="4910919" y="3726269"/>
            <a:ext cx="177421" cy="18424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2" name="Elipsa 21">
            <a:extLst>
              <a:ext uri="{FF2B5EF4-FFF2-40B4-BE49-F238E27FC236}">
                <a16:creationId xmlns:a16="http://schemas.microsoft.com/office/drawing/2014/main" id="{71F0C175-6F99-D22C-8356-A1D2203BFCAC}"/>
              </a:ext>
            </a:extLst>
          </p:cNvPr>
          <p:cNvSpPr/>
          <p:nvPr/>
        </p:nvSpPr>
        <p:spPr>
          <a:xfrm>
            <a:off x="5073456" y="4321825"/>
            <a:ext cx="177421" cy="184245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3" name="Elipsa 32">
            <a:extLst>
              <a:ext uri="{FF2B5EF4-FFF2-40B4-BE49-F238E27FC236}">
                <a16:creationId xmlns:a16="http://schemas.microsoft.com/office/drawing/2014/main" id="{F14B0988-2820-FBBC-5B88-13C4ACCAE6A3}"/>
              </a:ext>
            </a:extLst>
          </p:cNvPr>
          <p:cNvSpPr/>
          <p:nvPr/>
        </p:nvSpPr>
        <p:spPr>
          <a:xfrm>
            <a:off x="4467367" y="3303988"/>
            <a:ext cx="177421" cy="184245"/>
          </a:xfrm>
          <a:prstGeom prst="ellipse">
            <a:avLst/>
          </a:prstGeom>
          <a:solidFill>
            <a:srgbClr val="01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8032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07407E-6 L 0.0793 0.0937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8" y="467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96296E-6 L 0.15156 -0.0733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78" y="-3681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3.7037E-6 L -0.08854 0.0472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4" y="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0" grpId="1" animBg="1"/>
      <p:bldP spid="11" grpId="0" animBg="1"/>
      <p:bldP spid="12" grpId="0" animBg="1"/>
      <p:bldP spid="13" grpId="0" animBg="1"/>
      <p:bldP spid="14" grpId="0" animBg="1"/>
      <p:bldP spid="14" grpId="1" animBg="1"/>
      <p:bldP spid="15" grpId="0" animBg="1"/>
      <p:bldP spid="16" grpId="0" animBg="1"/>
      <p:bldP spid="17" grpId="0" animBg="1"/>
      <p:bldP spid="18" grpId="0" animBg="1"/>
      <p:bldP spid="18" grpId="1" animBg="1"/>
      <p:bldP spid="19" grpId="0" animBg="1"/>
      <p:bldP spid="20" grpId="0" animBg="1"/>
      <p:bldP spid="21" grpId="0" animBg="1"/>
      <p:bldP spid="21" grpId="1" animBg="1"/>
      <p:bldP spid="22" grpId="0" animBg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972965" y="2739630"/>
            <a:ext cx="8229600" cy="4123035"/>
          </a:xfrm>
        </p:spPr>
        <p:txBody>
          <a:bodyPr>
            <a:normAutofit/>
          </a:bodyPr>
          <a:lstStyle/>
          <a:p>
            <a:pPr algn="ctr"/>
            <a:r>
              <a:rPr lang="sl-SI" sz="4000" b="1" dirty="0">
                <a:solidFill>
                  <a:schemeClr val="bg1">
                    <a:lumMod val="95000"/>
                  </a:schemeClr>
                </a:solidFill>
              </a:rPr>
              <a:t>Posledice vrstniškega nasilja, nadlegovanja, trpinčenja?</a:t>
            </a:r>
          </a:p>
        </p:txBody>
      </p:sp>
    </p:spTree>
    <p:extLst>
      <p:ext uri="{BB962C8B-B14F-4D97-AF65-F5344CB8AC3E}">
        <p14:creationId xmlns:p14="http://schemas.microsoft.com/office/powerpoint/2010/main" val="1963813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00353" y="223860"/>
            <a:ext cx="9144000" cy="985720"/>
          </a:xfrm>
          <a:solidFill>
            <a:srgbClr val="171717"/>
          </a:solidFill>
        </p:spPr>
        <p:txBody>
          <a:bodyPr>
            <a:normAutofit/>
          </a:bodyPr>
          <a:lstStyle/>
          <a:p>
            <a:r>
              <a:rPr lang="sl-SI" sz="2700" dirty="0"/>
              <a:t>          Kako prepoznati, da je otrok žrtev nasilja? </a:t>
            </a:r>
            <a:br>
              <a:rPr lang="sl-SI" sz="2700" dirty="0"/>
            </a:br>
            <a:r>
              <a:rPr lang="sl-SI" sz="2700" dirty="0"/>
              <a:t>          (posledice in znaki nasilja)</a:t>
            </a:r>
            <a:endParaRPr lang="en-GB" sz="2700" dirty="0"/>
          </a:p>
        </p:txBody>
      </p:sp>
      <p:graphicFrame>
        <p:nvGraphicFramePr>
          <p:cNvPr id="37" name="Diagram 36"/>
          <p:cNvGraphicFramePr/>
          <p:nvPr/>
        </p:nvGraphicFramePr>
        <p:xfrm>
          <a:off x="1820261" y="1291131"/>
          <a:ext cx="8704185" cy="5546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55797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>
            <a:extLst>
              <a:ext uri="{FF2B5EF4-FFF2-40B4-BE49-F238E27FC236}">
                <a16:creationId xmlns:a16="http://schemas.microsoft.com/office/drawing/2014/main" id="{43E2653A-D5DF-2753-B7B3-AD3C9DC4A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1795" y="1537449"/>
            <a:ext cx="622606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sz="1600" dirty="0">
                <a:solidFill>
                  <a:schemeClr val="bg1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Tabela: Število samomorov v Sloveniji v starostni skupini 10-19 let </a:t>
            </a:r>
            <a:endParaRPr lang="en-GB" altLang="sl-SI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altLang="sl-SI" sz="1600" dirty="0">
              <a:solidFill>
                <a:schemeClr val="bg1"/>
              </a:solidFill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altLang="sl-SI" sz="1600" dirty="0">
              <a:solidFill>
                <a:schemeClr val="bg1"/>
              </a:solidFill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altLang="sl-SI" sz="1600" dirty="0">
              <a:solidFill>
                <a:schemeClr val="bg1"/>
              </a:solidFill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altLang="sl-SI" sz="1600" dirty="0">
              <a:solidFill>
                <a:schemeClr val="bg1"/>
              </a:solidFill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altLang="sl-SI" sz="1600" dirty="0">
              <a:solidFill>
                <a:schemeClr val="bg1"/>
              </a:solidFill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altLang="sl-SI" sz="1600" dirty="0">
              <a:solidFill>
                <a:schemeClr val="bg1"/>
              </a:solidFill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altLang="sl-SI" sz="1600" dirty="0">
              <a:solidFill>
                <a:schemeClr val="bg1"/>
              </a:solidFill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sz="1600" dirty="0">
                <a:solidFill>
                  <a:schemeClr val="bg1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		Vir: Statistični urad RS, 2025</a:t>
            </a:r>
            <a:endParaRPr lang="sl-SI" altLang="sl-SI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7FB63C08-211A-B7D8-D63F-79C9812C2315}"/>
              </a:ext>
            </a:extLst>
          </p:cNvPr>
          <p:cNvSpPr txBox="1"/>
          <p:nvPr/>
        </p:nvSpPr>
        <p:spPr>
          <a:xfrm>
            <a:off x="1686128" y="4511137"/>
            <a:ext cx="872029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 učenci 9. razreda OŠ jih je 2020 jeseni o samomoru v zadnjem letu resno razmišljalo </a:t>
            </a:r>
            <a:r>
              <a:rPr lang="sl-SI" sz="2000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12,4%</a:t>
            </a:r>
            <a:r>
              <a:rPr lang="sl-SI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Med srednješolci v 4. letniku je bilo to prisotno v </a:t>
            </a:r>
            <a:r>
              <a:rPr lang="sl-SI" sz="2000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14%</a:t>
            </a:r>
            <a:r>
              <a:rPr lang="sl-SI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sl-SI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sl-SI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(Vir: Z zdravjem povezana vedenja v šolskem obdobju (HBSC) 2020)</a:t>
            </a:r>
            <a:endParaRPr lang="sl-SI" sz="2000" dirty="0">
              <a:solidFill>
                <a:schemeClr val="bg1"/>
              </a:solidFill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C9A4D790-B5FD-67DD-6E3E-C7A178879A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303090"/>
              </p:ext>
            </p:extLst>
          </p:nvPr>
        </p:nvGraphicFramePr>
        <p:xfrm>
          <a:off x="1066800" y="2166949"/>
          <a:ext cx="10187360" cy="1013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9939">
                  <a:extLst>
                    <a:ext uri="{9D8B030D-6E8A-4147-A177-3AD203B41FA5}">
                      <a16:colId xmlns:a16="http://schemas.microsoft.com/office/drawing/2014/main" val="368828046"/>
                    </a:ext>
                  </a:extLst>
                </a:gridCol>
                <a:gridCol w="593481">
                  <a:extLst>
                    <a:ext uri="{9D8B030D-6E8A-4147-A177-3AD203B41FA5}">
                      <a16:colId xmlns:a16="http://schemas.microsoft.com/office/drawing/2014/main" val="1287377851"/>
                    </a:ext>
                  </a:extLst>
                </a:gridCol>
                <a:gridCol w="636710">
                  <a:extLst>
                    <a:ext uri="{9D8B030D-6E8A-4147-A177-3AD203B41FA5}">
                      <a16:colId xmlns:a16="http://schemas.microsoft.com/office/drawing/2014/main" val="458980158"/>
                    </a:ext>
                  </a:extLst>
                </a:gridCol>
                <a:gridCol w="636710">
                  <a:extLst>
                    <a:ext uri="{9D8B030D-6E8A-4147-A177-3AD203B41FA5}">
                      <a16:colId xmlns:a16="http://schemas.microsoft.com/office/drawing/2014/main" val="413325354"/>
                    </a:ext>
                  </a:extLst>
                </a:gridCol>
                <a:gridCol w="636710">
                  <a:extLst>
                    <a:ext uri="{9D8B030D-6E8A-4147-A177-3AD203B41FA5}">
                      <a16:colId xmlns:a16="http://schemas.microsoft.com/office/drawing/2014/main" val="2406399045"/>
                    </a:ext>
                  </a:extLst>
                </a:gridCol>
                <a:gridCol w="636710">
                  <a:extLst>
                    <a:ext uri="{9D8B030D-6E8A-4147-A177-3AD203B41FA5}">
                      <a16:colId xmlns:a16="http://schemas.microsoft.com/office/drawing/2014/main" val="2348962734"/>
                    </a:ext>
                  </a:extLst>
                </a:gridCol>
                <a:gridCol w="636710">
                  <a:extLst>
                    <a:ext uri="{9D8B030D-6E8A-4147-A177-3AD203B41FA5}">
                      <a16:colId xmlns:a16="http://schemas.microsoft.com/office/drawing/2014/main" val="2260895737"/>
                    </a:ext>
                  </a:extLst>
                </a:gridCol>
                <a:gridCol w="636710">
                  <a:extLst>
                    <a:ext uri="{9D8B030D-6E8A-4147-A177-3AD203B41FA5}">
                      <a16:colId xmlns:a16="http://schemas.microsoft.com/office/drawing/2014/main" val="2464733254"/>
                    </a:ext>
                  </a:extLst>
                </a:gridCol>
                <a:gridCol w="636710">
                  <a:extLst>
                    <a:ext uri="{9D8B030D-6E8A-4147-A177-3AD203B41FA5}">
                      <a16:colId xmlns:a16="http://schemas.microsoft.com/office/drawing/2014/main" val="4203950465"/>
                    </a:ext>
                  </a:extLst>
                </a:gridCol>
                <a:gridCol w="636710">
                  <a:extLst>
                    <a:ext uri="{9D8B030D-6E8A-4147-A177-3AD203B41FA5}">
                      <a16:colId xmlns:a16="http://schemas.microsoft.com/office/drawing/2014/main" val="4067179670"/>
                    </a:ext>
                  </a:extLst>
                </a:gridCol>
                <a:gridCol w="636710">
                  <a:extLst>
                    <a:ext uri="{9D8B030D-6E8A-4147-A177-3AD203B41FA5}">
                      <a16:colId xmlns:a16="http://schemas.microsoft.com/office/drawing/2014/main" val="769672296"/>
                    </a:ext>
                  </a:extLst>
                </a:gridCol>
                <a:gridCol w="636710">
                  <a:extLst>
                    <a:ext uri="{9D8B030D-6E8A-4147-A177-3AD203B41FA5}">
                      <a16:colId xmlns:a16="http://schemas.microsoft.com/office/drawing/2014/main" val="2144377022"/>
                    </a:ext>
                  </a:extLst>
                </a:gridCol>
                <a:gridCol w="636710">
                  <a:extLst>
                    <a:ext uri="{9D8B030D-6E8A-4147-A177-3AD203B41FA5}">
                      <a16:colId xmlns:a16="http://schemas.microsoft.com/office/drawing/2014/main" val="3638014417"/>
                    </a:ext>
                  </a:extLst>
                </a:gridCol>
                <a:gridCol w="636710">
                  <a:extLst>
                    <a:ext uri="{9D8B030D-6E8A-4147-A177-3AD203B41FA5}">
                      <a16:colId xmlns:a16="http://schemas.microsoft.com/office/drawing/2014/main" val="3657168363"/>
                    </a:ext>
                  </a:extLst>
                </a:gridCol>
                <a:gridCol w="636710">
                  <a:extLst>
                    <a:ext uri="{9D8B030D-6E8A-4147-A177-3AD203B41FA5}">
                      <a16:colId xmlns:a16="http://schemas.microsoft.com/office/drawing/2014/main" val="3850214937"/>
                    </a:ext>
                  </a:extLst>
                </a:gridCol>
                <a:gridCol w="636710">
                  <a:extLst>
                    <a:ext uri="{9D8B030D-6E8A-4147-A177-3AD203B41FA5}">
                      <a16:colId xmlns:a16="http://schemas.microsoft.com/office/drawing/2014/main" val="259986396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600" u="none" strike="noStrike">
                          <a:effectLst/>
                        </a:rPr>
                        <a:t>2010</a:t>
                      </a:r>
                      <a:endParaRPr lang="sl-SI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600" u="none" strike="noStrike">
                          <a:effectLst/>
                        </a:rPr>
                        <a:t>2011</a:t>
                      </a:r>
                      <a:endParaRPr lang="sl-SI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600" u="none" strike="noStrike">
                          <a:effectLst/>
                        </a:rPr>
                        <a:t>2012</a:t>
                      </a:r>
                      <a:endParaRPr lang="sl-SI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600" u="none" strike="noStrike">
                          <a:effectLst/>
                        </a:rPr>
                        <a:t>2013</a:t>
                      </a:r>
                      <a:endParaRPr lang="sl-SI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600" u="none" strike="noStrike">
                          <a:effectLst/>
                        </a:rPr>
                        <a:t>2014</a:t>
                      </a:r>
                      <a:endParaRPr lang="sl-SI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600" u="none" strike="noStrike">
                          <a:effectLst/>
                        </a:rPr>
                        <a:t>2015</a:t>
                      </a:r>
                      <a:endParaRPr lang="sl-SI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600" u="none" strike="noStrike">
                          <a:effectLst/>
                        </a:rPr>
                        <a:t>2016</a:t>
                      </a:r>
                      <a:endParaRPr lang="sl-SI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600" u="none" strike="noStrike">
                          <a:effectLst/>
                        </a:rPr>
                        <a:t>2017</a:t>
                      </a:r>
                      <a:endParaRPr lang="sl-SI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600" u="none" strike="noStrike">
                          <a:effectLst/>
                        </a:rPr>
                        <a:t>2018</a:t>
                      </a:r>
                      <a:endParaRPr lang="sl-SI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600" u="none" strike="noStrike">
                          <a:effectLst/>
                        </a:rPr>
                        <a:t>2019</a:t>
                      </a:r>
                      <a:endParaRPr lang="sl-SI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600" u="none" strike="noStrike">
                          <a:effectLst/>
                        </a:rPr>
                        <a:t>2020</a:t>
                      </a:r>
                      <a:endParaRPr lang="sl-SI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600" u="none" strike="noStrike">
                          <a:effectLst/>
                        </a:rPr>
                        <a:t>2021</a:t>
                      </a:r>
                      <a:endParaRPr lang="sl-SI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600" u="none" strike="noStrike">
                          <a:effectLst/>
                        </a:rPr>
                        <a:t>2022</a:t>
                      </a:r>
                      <a:endParaRPr lang="sl-SI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600" u="none" strike="noStrike">
                          <a:effectLst/>
                        </a:rPr>
                        <a:t>2023</a:t>
                      </a:r>
                      <a:endParaRPr lang="sl-SI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600" u="none" strike="noStrike">
                          <a:effectLst/>
                        </a:rPr>
                        <a:t>2024</a:t>
                      </a:r>
                      <a:endParaRPr lang="sl-SI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756384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600" u="none" strike="noStrike">
                          <a:effectLst/>
                        </a:rPr>
                        <a:t>Fantje</a:t>
                      </a:r>
                      <a:endParaRPr lang="sl-SI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600" u="none" strike="noStrike">
                          <a:effectLst/>
                        </a:rPr>
                        <a:t>11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600" u="none" strike="noStrike">
                          <a:effectLst/>
                        </a:rPr>
                        <a:t>8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600" u="none" strike="noStrike">
                          <a:effectLst/>
                        </a:rPr>
                        <a:t>6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600" u="none" strike="noStrike">
                          <a:effectLst/>
                        </a:rPr>
                        <a:t>6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600" u="none" strike="noStrike">
                          <a:effectLst/>
                        </a:rPr>
                        <a:t>4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600" u="none" strike="noStrike">
                          <a:effectLst/>
                        </a:rPr>
                        <a:t>8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600" u="none" strike="noStrike">
                          <a:effectLst/>
                        </a:rPr>
                        <a:t>4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600" u="none" strike="noStrike">
                          <a:effectLst/>
                        </a:rPr>
                        <a:t>9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600" u="none" strike="noStrike">
                          <a:effectLst/>
                        </a:rPr>
                        <a:t>5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600" u="none" strike="noStrike">
                          <a:effectLst/>
                        </a:rPr>
                        <a:t>6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600" u="none" strike="noStrike">
                          <a:effectLst/>
                        </a:rPr>
                        <a:t>9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600" u="none" strike="noStrike">
                          <a:effectLst/>
                        </a:rPr>
                        <a:t>6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600" u="none" strike="noStrike">
                          <a:effectLst/>
                        </a:rPr>
                        <a:t>6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600" u="none" strike="noStrike">
                          <a:effectLst/>
                        </a:rPr>
                        <a:t>3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149455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600" u="none" strike="noStrike">
                          <a:effectLst/>
                        </a:rPr>
                        <a:t>Dekleta</a:t>
                      </a:r>
                      <a:endParaRPr lang="sl-SI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600" u="none" strike="noStrike">
                          <a:effectLst/>
                        </a:rPr>
                        <a:t>1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600" u="none" strike="noStrike">
                          <a:effectLst/>
                        </a:rPr>
                        <a:t>2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600" u="none" strike="noStrike">
                          <a:effectLst/>
                        </a:rPr>
                        <a:t>1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600" u="none" strike="noStrike">
                          <a:effectLst/>
                        </a:rPr>
                        <a:t>2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600" u="none" strike="noStrike">
                          <a:effectLst/>
                        </a:rPr>
                        <a:t>3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600" u="none" strike="noStrike">
                          <a:effectLst/>
                        </a:rPr>
                        <a:t>0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600" u="none" strike="noStrike">
                          <a:effectLst/>
                        </a:rPr>
                        <a:t>3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600" u="none" strike="noStrike">
                          <a:effectLst/>
                        </a:rPr>
                        <a:t>2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600" u="none" strike="noStrike">
                          <a:effectLst/>
                        </a:rPr>
                        <a:t>2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600" u="none" strike="noStrike">
                          <a:effectLst/>
                        </a:rPr>
                        <a:t>4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600" u="none" strike="noStrike">
                          <a:effectLst/>
                        </a:rPr>
                        <a:t>5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600" u="none" strike="noStrike">
                          <a:effectLst/>
                        </a:rPr>
                        <a:t>1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600" u="none" strike="noStrike">
                          <a:effectLst/>
                        </a:rPr>
                        <a:t>3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289004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600" u="none" strike="noStrike">
                          <a:effectLst/>
                        </a:rPr>
                        <a:t>Skupaj</a:t>
                      </a:r>
                      <a:endParaRPr lang="sl-SI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600" u="none" strike="noStrike">
                          <a:effectLst/>
                        </a:rPr>
                        <a:t>12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600" u="none" strike="noStrike">
                          <a:effectLst/>
                        </a:rPr>
                        <a:t>8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600" u="none" strike="noStrike">
                          <a:effectLst/>
                        </a:rPr>
                        <a:t>2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600" u="none" strike="noStrike">
                          <a:effectLst/>
                        </a:rPr>
                        <a:t>7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600" u="none" strike="noStrike">
                          <a:effectLst/>
                        </a:rPr>
                        <a:t>6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600" u="none" strike="noStrike">
                          <a:effectLst/>
                        </a:rPr>
                        <a:t>6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600" u="none" strike="noStrike">
                          <a:effectLst/>
                        </a:rPr>
                        <a:t>11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600" u="none" strike="noStrike">
                          <a:effectLst/>
                        </a:rPr>
                        <a:t>4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600" u="none" strike="noStrike">
                          <a:effectLst/>
                        </a:rPr>
                        <a:t>12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600" u="none" strike="noStrike">
                          <a:effectLst/>
                        </a:rPr>
                        <a:t>7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600" u="none" strike="noStrike">
                          <a:effectLst/>
                        </a:rPr>
                        <a:t>8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600" u="none" strike="noStrike">
                          <a:effectLst/>
                        </a:rPr>
                        <a:t>13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600" u="none" strike="noStrike">
                          <a:effectLst/>
                        </a:rPr>
                        <a:t>11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600" u="none" strike="noStrike">
                          <a:effectLst/>
                        </a:rPr>
                        <a:t>7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600" u="none" strike="noStrike" dirty="0">
                          <a:effectLst/>
                        </a:rPr>
                        <a:t>6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60660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9635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890215" y="941696"/>
            <a:ext cx="8312350" cy="4625175"/>
          </a:xfrm>
        </p:spPr>
        <p:txBody>
          <a:bodyPr>
            <a:normAutofit/>
          </a:bodyPr>
          <a:lstStyle/>
          <a:p>
            <a:r>
              <a:rPr lang="sl-SI" sz="3200" b="1" u="sng" dirty="0"/>
              <a:t>Posledice za povzročitelja nasilja</a:t>
            </a:r>
          </a:p>
          <a:p>
            <a:endParaRPr lang="sl-SI" sz="2400" u="sng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sl-SI" b="1" u="sng" dirty="0"/>
              <a:t>Povečano tveganje za antisocialno vedenje</a:t>
            </a:r>
            <a:r>
              <a:rPr lang="sl-SI" u="sng" dirty="0"/>
              <a:t>: </a:t>
            </a:r>
            <a:r>
              <a:rPr lang="sl-SI" dirty="0"/>
              <a:t>nasilje v odraslosti, kriminalna dejanja.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sl-SI" b="1" u="sng" dirty="0"/>
              <a:t>Težave v odnosih</a:t>
            </a:r>
            <a:r>
              <a:rPr lang="sl-SI" u="sng" dirty="0"/>
              <a:t>: </a:t>
            </a:r>
            <a:r>
              <a:rPr lang="sl-SI" dirty="0"/>
              <a:t>pomanjkanje empatije, težave pri sodelovanju in spoštovanju pravil.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sl-SI" b="1" u="sng" dirty="0"/>
              <a:t>Izobraževalne posledice</a:t>
            </a:r>
            <a:r>
              <a:rPr lang="sl-SI" u="sng" dirty="0"/>
              <a:t>: </a:t>
            </a:r>
            <a:r>
              <a:rPr lang="sl-SI" dirty="0"/>
              <a:t>disciplinski ukrepi, izključitev iz šole, slabši učni uspeh.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236751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726442" y="893929"/>
            <a:ext cx="9362364" cy="5283762"/>
          </a:xfrm>
        </p:spPr>
        <p:txBody>
          <a:bodyPr>
            <a:normAutofit fontScale="92500" lnSpcReduction="20000"/>
          </a:bodyPr>
          <a:lstStyle/>
          <a:p>
            <a:r>
              <a:rPr lang="sl-SI" sz="2400" b="1" u="sng" dirty="0"/>
              <a:t>Posledice za opazovalce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chemeClr val="bg1"/>
                </a:solidFill>
              </a:rPr>
              <a:t>Občutki nemoči, strahu, krivde, če ne ukrepajo.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chemeClr val="bg1"/>
                </a:solidFill>
              </a:rPr>
              <a:t>Normalizacija nasilja – lahko vodi v večjo toleranco do nasilnih vedenj.</a:t>
            </a:r>
          </a:p>
          <a:p>
            <a:endParaRPr lang="sl-SI" sz="2000" dirty="0">
              <a:solidFill>
                <a:schemeClr val="bg1"/>
              </a:solidFill>
            </a:endParaRPr>
          </a:p>
          <a:p>
            <a:endParaRPr lang="sl-SI" sz="2000" dirty="0">
              <a:solidFill>
                <a:schemeClr val="bg1"/>
              </a:solidFill>
            </a:endParaRPr>
          </a:p>
          <a:p>
            <a:r>
              <a:rPr lang="sl-SI" sz="2400" b="1" u="sng" dirty="0"/>
              <a:t>Posledice za šolsko in lokalno skupnost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chemeClr val="bg1"/>
                </a:solidFill>
              </a:rPr>
              <a:t>Slaba šolska klima, zmanjšano zaupanje med učenci in učitelji.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chemeClr val="bg1"/>
                </a:solidFill>
              </a:rPr>
              <a:t>Povečana stopnja stresa in konfliktov.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chemeClr val="bg1"/>
                </a:solidFill>
              </a:rPr>
              <a:t>Slabši učni rezultati na ravni celotne šole.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chemeClr val="bg1"/>
                </a:solidFill>
              </a:rPr>
              <a:t>Spremembe v širšem lokalnem okolju (selitve drugam, prehod nasilja iz šole v lokalno okolje)</a:t>
            </a:r>
          </a:p>
          <a:p>
            <a:endParaRPr lang="sl-SI" sz="2000" dirty="0">
              <a:solidFill>
                <a:schemeClr val="bg1"/>
              </a:solidFill>
            </a:endParaRPr>
          </a:p>
          <a:p>
            <a:endParaRPr lang="sl-SI" sz="1400" dirty="0"/>
          </a:p>
          <a:p>
            <a:r>
              <a:rPr lang="sl-SI" sz="2400" b="1" u="sng" dirty="0"/>
              <a:t>Posledice za celotno družbo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chemeClr val="bg1"/>
                </a:solidFill>
              </a:rPr>
              <a:t>Stiske otrok, nerealizirani potenciali, gospodarske posledice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chemeClr val="bg1"/>
                </a:solidFill>
              </a:rPr>
              <a:t>Upad zaupanja v sistemske rešitve in delovanje državnih institucij</a:t>
            </a:r>
          </a:p>
          <a:p>
            <a:endParaRPr lang="sl-SI" sz="2000" dirty="0">
              <a:solidFill>
                <a:schemeClr val="bg1"/>
              </a:solidFill>
            </a:endParaRPr>
          </a:p>
          <a:p>
            <a:endParaRPr lang="sl-SI" sz="2000" dirty="0">
              <a:solidFill>
                <a:schemeClr val="bg1"/>
              </a:solidFill>
            </a:endParaRPr>
          </a:p>
          <a:p>
            <a:endParaRPr lang="sl-SI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578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2E3B9EA-04FC-5F87-C78B-BA5451E56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146" y="318233"/>
            <a:ext cx="10040007" cy="1325563"/>
          </a:xfrm>
        </p:spPr>
        <p:txBody>
          <a:bodyPr>
            <a:normAutofit/>
          </a:bodyPr>
          <a:lstStyle/>
          <a:p>
            <a:r>
              <a:rPr lang="sl-SI" sz="3600" dirty="0">
                <a:latin typeface="Arial" panose="020B0604020202020204" pitchFamily="34" charset="0"/>
                <a:cs typeface="Arial" panose="020B0604020202020204" pitchFamily="34" charset="0"/>
              </a:rPr>
              <a:t>PROSIMO VAS, DA IZPOLNITE ANKETO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4B6E13C-9530-899C-345D-010284A8D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3434" y="5634862"/>
            <a:ext cx="3736344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sl-SI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hlinkClick r:id="rId2"/>
              </a:rPr>
              <a:t>https://1ka.arnes.si/a/d8d466a0</a:t>
            </a:r>
            <a:endParaRPr kumimoji="0" lang="en-GB" altLang="sl-SI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sl-SI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 </a:t>
            </a:r>
            <a:endParaRPr kumimoji="0" lang="en-GB" altLang="sl-SI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4D3A1158-B9FC-4EB1-E0D2-50FBC4A024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234" y="1880224"/>
            <a:ext cx="3212275" cy="309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309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0C39A8-ECFE-C6A6-047F-037597B4E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/>
              <a:t>Kaj lahko storim za preprečevanje nasilja na šoli?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5BACEF4-E0E5-E66E-E7ED-EA1CD8A66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995" y="2173641"/>
            <a:ext cx="9713599" cy="4512113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Vzpostavljanje spoštljivega, prijaznega okolja, kjer so odrasli </a:t>
            </a:r>
            <a:r>
              <a:rPr lang="sl-SI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vzor otrokom! 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Dosledno reagiranje odraslih</a:t>
            </a:r>
            <a:r>
              <a:rPr lang="sl-SI" sz="2400" u="sng" dirty="0">
                <a:latin typeface="Arial" panose="020B0604020202020204" pitchFamily="34" charset="0"/>
                <a:cs typeface="Arial" panose="020B0604020202020204" pitchFamily="34" charset="0"/>
              </a:rPr>
              <a:t>, ko opazimo neprimerna dejanja. 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Imejte odprte oči, bodite dovzetni, sočutni, naj vam bo mar!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2400" u="sng" dirty="0">
                <a:latin typeface="Arial" panose="020B0604020202020204" pitchFamily="34" charset="0"/>
                <a:cs typeface="Arial" panose="020B0604020202020204" pitchFamily="34" charset="0"/>
              </a:rPr>
              <a:t>Moč pohvale!   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Vsak na šoli šteje! </a:t>
            </a:r>
          </a:p>
        </p:txBody>
      </p:sp>
    </p:spTree>
    <p:extLst>
      <p:ext uri="{BB962C8B-B14F-4D97-AF65-F5344CB8AC3E}">
        <p14:creationId xmlns:p14="http://schemas.microsoft.com/office/powerpoint/2010/main" val="2306989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1963D3-A751-095C-61F8-91BF52AA1A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EA254D-6ED7-0A65-847B-8F93AC748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441" y="4202723"/>
            <a:ext cx="11427229" cy="661681"/>
          </a:xfrm>
        </p:spPr>
        <p:txBody>
          <a:bodyPr>
            <a:noAutofit/>
          </a:bodyPr>
          <a:lstStyle/>
          <a:p>
            <a:b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znanjem nad nasilje v šolah</a:t>
            </a:r>
            <a:br>
              <a:rPr lang="sl-SI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l-SI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USPOSABLJANJE ZA ZAPOSLENE NA ŠOLI (2. del)</a:t>
            </a:r>
            <a:b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687732F-21E4-FB38-CC3B-89BF1FC794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6094" y="5187462"/>
            <a:ext cx="9144000" cy="1113691"/>
          </a:xfrm>
        </p:spPr>
        <p:txBody>
          <a:bodyPr>
            <a:normAutofit fontScale="70000" lnSpcReduction="20000"/>
          </a:bodyPr>
          <a:lstStyle/>
          <a:p>
            <a:r>
              <a:rPr lang="sl-SI" sz="2900" dirty="0">
                <a:solidFill>
                  <a:schemeClr val="bg1"/>
                </a:solidFill>
              </a:rPr>
              <a:t>Prof. dr. Aleš Bučar Ručman, Fakulteta za varnostne vede, Univerza v Mariboru</a:t>
            </a:r>
          </a:p>
          <a:p>
            <a:r>
              <a:rPr lang="sl-SI" sz="2900" dirty="0">
                <a:solidFill>
                  <a:schemeClr val="bg1"/>
                </a:solidFill>
              </a:rPr>
              <a:t>Dr. Simon Slokan, Inšpektorat RS za šolstvo</a:t>
            </a:r>
          </a:p>
          <a:p>
            <a:endParaRPr lang="sl-SI" sz="400" dirty="0">
              <a:solidFill>
                <a:schemeClr val="bg1"/>
              </a:solidFill>
            </a:endParaRPr>
          </a:p>
          <a:p>
            <a:r>
              <a:rPr lang="sl-SI" sz="2300" dirty="0">
                <a:solidFill>
                  <a:schemeClr val="bg1"/>
                </a:solidFill>
              </a:rPr>
              <a:t>September-Oktober 2025</a:t>
            </a:r>
            <a:endParaRPr lang="en-US" sz="2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632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28572" y="2019868"/>
            <a:ext cx="8442724" cy="4060210"/>
          </a:xfrm>
        </p:spPr>
        <p:txBody>
          <a:bodyPr>
            <a:normAutofit fontScale="47500" lnSpcReduction="20000"/>
          </a:bodyPr>
          <a:lstStyle/>
          <a:p>
            <a:endParaRPr lang="sl-SI" dirty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sl-SI" dirty="0"/>
              <a:t>Medvrstniško nasilje na šolah je rezultat delovanja in medsebojnega vplivanja številnih dejavnikov. Za uspešno preprečevanje je potrebno sistemsko delovanje in koordinirana vključitev različnih akterjev. 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sl-SI" dirty="0"/>
              <a:t>Šolam je potrebno zagotoviti program, ki vključuje strokovna izobraževanja, konstantno podporo, v naprej pripravljene vsebine in strukturo aktivnosti. 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sl-SI" b="1" u="sng" dirty="0"/>
              <a:t>Preprečevanje medvrstniškega nasilja je </a:t>
            </a:r>
            <a:r>
              <a:rPr lang="sl-SI" b="1" u="sng" dirty="0">
                <a:solidFill>
                  <a:srgbClr val="FF0000"/>
                </a:solidFill>
              </a:rPr>
              <a:t>stalen proces, vsakodnevno delovanja šole in širše skupnosti</a:t>
            </a:r>
            <a:r>
              <a:rPr lang="sl-SI" dirty="0"/>
              <a:t>. Samo intervencije niso preprečevanje.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sl-SI" b="1" dirty="0">
                <a:solidFill>
                  <a:srgbClr val="FF0000"/>
                </a:solidFill>
              </a:rPr>
              <a:t>Preprečevanje temelji na doslednem in pravičnem delovanju odraslih, učenju z vzorom/zgledom, vzpostavljanju pristnih medčloveških odnosov,  izgradnji solidarnih &amp; povezanih kolektivov, promociji empatije, vzajemnem spoštovanju in jasnih ter pravičnih pravilih &amp; dosledni implementaciji pravil. 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sl-SI" dirty="0"/>
              <a:t>Primeri kršitve so povezani z odgovornostjo. V primeru kršitev in </a:t>
            </a:r>
            <a:r>
              <a:rPr lang="sl-SI" dirty="0" err="1"/>
              <a:t>medvrstnišklega</a:t>
            </a:r>
            <a:r>
              <a:rPr lang="sl-SI" dirty="0"/>
              <a:t> nasilja se ugotavlja in odpravlja vzroke, sočasno zagotavlja pomoč vsem izpostavljenim. </a:t>
            </a:r>
            <a:r>
              <a:rPr lang="sl-SI" b="1" u="sng" dirty="0">
                <a:solidFill>
                  <a:srgbClr val="FF0000"/>
                </a:solidFill>
              </a:rPr>
              <a:t>Cilj intervencije je sprememba vedenja in ne kaznovanje</a:t>
            </a:r>
            <a:r>
              <a:rPr lang="sl-SI" dirty="0"/>
              <a:t>. </a:t>
            </a:r>
          </a:p>
          <a:p>
            <a:pPr marL="514350" indent="-514350">
              <a:buFont typeface="+mj-lt"/>
              <a:buAutoNum type="arabicPeriod"/>
            </a:pPr>
            <a:endParaRPr lang="sl-SI" dirty="0"/>
          </a:p>
          <a:p>
            <a:endParaRPr lang="en-GB" dirty="0"/>
          </a:p>
        </p:txBody>
      </p:sp>
      <p:sp>
        <p:nvSpPr>
          <p:cNvPr id="4" name="Pravokotnik 3"/>
          <p:cNvSpPr/>
          <p:nvPr/>
        </p:nvSpPr>
        <p:spPr>
          <a:xfrm>
            <a:off x="728572" y="1448881"/>
            <a:ext cx="55123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Temelji </a:t>
            </a:r>
            <a:r>
              <a:rPr lang="sl-SI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KnowBullying</a:t>
            </a:r>
            <a:r>
              <a:rPr lang="sl-SI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programa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2960" y="191911"/>
            <a:ext cx="2438665" cy="157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271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254A52-20CB-44B0-299E-56D3C08C0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7639" y="371572"/>
            <a:ext cx="8398775" cy="1325563"/>
          </a:xfrm>
        </p:spPr>
        <p:txBody>
          <a:bodyPr>
            <a:normAutofit/>
          </a:bodyPr>
          <a:lstStyle/>
          <a:p>
            <a:pPr algn="ctr"/>
            <a:r>
              <a:rPr lang="sl-SI" sz="2500" dirty="0"/>
              <a:t>Kdo so žrtve vrstniškega nadlegovanja, trpinčenja, nasilja?</a:t>
            </a:r>
          </a:p>
        </p:txBody>
      </p:sp>
      <p:graphicFrame>
        <p:nvGraphicFramePr>
          <p:cNvPr id="4" name="Označba mesta vsebine 3">
            <a:extLst>
              <a:ext uri="{FF2B5EF4-FFF2-40B4-BE49-F238E27FC236}">
                <a16:creationId xmlns:a16="http://schemas.microsoft.com/office/drawing/2014/main" id="{1BBACF82-A893-987D-3F2B-C019AA4E84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0172305"/>
              </p:ext>
            </p:extLst>
          </p:nvPr>
        </p:nvGraphicFramePr>
        <p:xfrm>
          <a:off x="2187283" y="1606706"/>
          <a:ext cx="8168640" cy="443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77034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23689" y="665913"/>
            <a:ext cx="8229600" cy="458115"/>
          </a:xfrm>
        </p:spPr>
        <p:txBody>
          <a:bodyPr>
            <a:normAutofit fontScale="90000"/>
          </a:bodyPr>
          <a:lstStyle/>
          <a:p>
            <a:r>
              <a:rPr lang="sl-SI" dirty="0"/>
              <a:t>Kako lahko učitelj prepozna, da je učenec žrtev medvrstniškega nasilja</a:t>
            </a:r>
            <a:endParaRPr lang="en-GB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501254" y="1849272"/>
            <a:ext cx="9403307" cy="4633829"/>
          </a:xfrm>
        </p:spPr>
        <p:txBody>
          <a:bodyPr>
            <a:normAutofit fontScale="92500" lnSpcReduction="20000"/>
          </a:bodyPr>
          <a:lstStyle/>
          <a:p>
            <a:r>
              <a:rPr lang="sl-SI" sz="1600" b="1" u="sng" dirty="0"/>
              <a:t>Vedenjski znaki</a:t>
            </a:r>
            <a:endParaRPr lang="sl-SI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400" dirty="0">
                <a:solidFill>
                  <a:schemeClr val="bg1"/>
                </a:solidFill>
              </a:rPr>
              <a:t>Izogibanje šoli (učenec zamuja pouk, želi ostati doma, čaka v šoli po pouku, da drugi odidejo)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400" dirty="0">
                <a:solidFill>
                  <a:schemeClr val="bg1"/>
                </a:solidFill>
              </a:rPr>
              <a:t>Nenadna sprememba učnega uspeha (posledica pritiska ali celo direktnih zahtev izvajalca nasilja)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400" dirty="0">
                <a:solidFill>
                  <a:schemeClr val="bg1"/>
                </a:solidFill>
              </a:rPr>
              <a:t>Ne želi se izpostavljati pred razredom. Ne želi govoriti pred sošolci.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400" dirty="0">
                <a:solidFill>
                  <a:schemeClr val="bg1"/>
                </a:solidFill>
              </a:rPr>
              <a:t>Izguba interesov za dejavnosti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400" dirty="0">
                <a:solidFill>
                  <a:schemeClr val="bg1"/>
                </a:solidFill>
              </a:rPr>
              <a:t>Izolacija, osamitev in pomanjkanje prijateljev (tudi izven šole – rojstni dnevi, odhodi iz šole, druženje popoldan; druženje z učiteljem; nepripravljenost sprejemanja v skupine pri vseh aktivnostih)</a:t>
            </a:r>
          </a:p>
          <a:p>
            <a:endParaRPr lang="sl-SI" sz="1400" dirty="0">
              <a:solidFill>
                <a:schemeClr val="bg1"/>
              </a:solidFill>
            </a:endParaRPr>
          </a:p>
          <a:p>
            <a:r>
              <a:rPr lang="sl-SI" sz="1400" b="1" u="sng" dirty="0">
                <a:solidFill>
                  <a:schemeClr val="bg1"/>
                </a:solidFill>
              </a:rPr>
              <a:t>Čustveni znaki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400" dirty="0">
                <a:solidFill>
                  <a:schemeClr val="bg1"/>
                </a:solidFill>
              </a:rPr>
              <a:t>Pogosta žalost, tesnoba ali razdražljivost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400" dirty="0">
                <a:solidFill>
                  <a:schemeClr val="bg1"/>
                </a:solidFill>
              </a:rPr>
              <a:t>Nizka samozavest, občutek sramu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400" dirty="0">
                <a:solidFill>
                  <a:schemeClr val="bg1"/>
                </a:solidFill>
              </a:rPr>
              <a:t>Zapiranje vase</a:t>
            </a:r>
          </a:p>
          <a:p>
            <a:endParaRPr lang="sl-SI" sz="1400" dirty="0">
              <a:solidFill>
                <a:schemeClr val="bg1"/>
              </a:solidFill>
            </a:endParaRPr>
          </a:p>
          <a:p>
            <a:r>
              <a:rPr lang="sl-SI" sz="1400" b="1" u="sng" dirty="0">
                <a:solidFill>
                  <a:schemeClr val="bg1"/>
                </a:solidFill>
              </a:rPr>
              <a:t>Telesni in materialni znaki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400" dirty="0">
                <a:solidFill>
                  <a:schemeClr val="bg1"/>
                </a:solidFill>
              </a:rPr>
              <a:t>Neobičajne poškodbe (modrice, praske, samopoškodbe)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400" dirty="0">
                <a:solidFill>
                  <a:schemeClr val="bg1"/>
                </a:solidFill>
              </a:rPr>
              <a:t>Uničene ali izgubljene šolske potrebščine </a:t>
            </a:r>
            <a:r>
              <a:rPr lang="sl-SI" sz="1400" dirty="0" err="1">
                <a:solidFill>
                  <a:schemeClr val="bg1"/>
                </a:solidFill>
              </a:rPr>
              <a:t>oz</a:t>
            </a:r>
            <a:r>
              <a:rPr lang="sl-SI" sz="1400" dirty="0">
                <a:solidFill>
                  <a:schemeClr val="bg1"/>
                </a:solidFill>
              </a:rPr>
              <a:t> osebni predmeti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400" dirty="0">
                <a:solidFill>
                  <a:schemeClr val="bg1"/>
                </a:solidFill>
              </a:rPr>
              <a:t>Pogoste pritožbe o bolečinah pred ali med poukom (odhod domov)</a:t>
            </a:r>
          </a:p>
        </p:txBody>
      </p:sp>
    </p:spTree>
    <p:extLst>
      <p:ext uri="{BB962C8B-B14F-4D97-AF65-F5344CB8AC3E}">
        <p14:creationId xmlns:p14="http://schemas.microsoft.com/office/powerpoint/2010/main" val="7004178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86394" y="1101000"/>
            <a:ext cx="8229600" cy="610820"/>
          </a:xfrm>
        </p:spPr>
        <p:txBody>
          <a:bodyPr>
            <a:noAutofit/>
          </a:bodyPr>
          <a:lstStyle/>
          <a:p>
            <a:r>
              <a:rPr lang="sl-SI" sz="2800" u="sng" dirty="0"/>
              <a:t>Pristopi za pomoč učiteljem &amp; svetovalnim delavcem pri ustvarjanju slike o odnosih med učenci in detekciji medvrstniškega nasilja</a:t>
            </a:r>
            <a:br>
              <a:rPr lang="sl-SI" sz="2800" dirty="0"/>
            </a:br>
            <a:endParaRPr lang="en-GB" sz="28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986394" y="2221161"/>
            <a:ext cx="8229600" cy="412303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/>
              <a:t>Opazovanje vedenja otrok v različnih situacijah (tudi načrtno ustvarjenih)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/>
              <a:t>Pogovor z učenci; pogovor s starši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/>
              <a:t>Izdelava </a:t>
            </a:r>
            <a:r>
              <a:rPr lang="sl-SI" sz="2000" dirty="0" err="1"/>
              <a:t>sociograma</a:t>
            </a:r>
            <a:r>
              <a:rPr lang="sl-SI" sz="2000" dirty="0"/>
              <a:t> (s kom bi rad sedel; si prijatelj… =&gt; socialna mreža)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/>
              <a:t>Metoda nominacije vrstnikov (kaj kdo počne; potrebna previdnost pri interpretaciji)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/>
              <a:t>Vprašalniki (</a:t>
            </a:r>
            <a:r>
              <a:rPr lang="sl-SI" sz="2000" dirty="0" err="1"/>
              <a:t>viktimizacija</a:t>
            </a:r>
            <a:r>
              <a:rPr lang="sl-SI" sz="2000" dirty="0"/>
              <a:t>, izvajanje nasilja)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/>
              <a:t>Risanje našega razreda, sebe s sošolci pri igri + pogovor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800" y="5217550"/>
            <a:ext cx="2901395" cy="150316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4115" y="5217550"/>
            <a:ext cx="2532294" cy="1483270"/>
          </a:xfrm>
          <a:prstGeom prst="rect">
            <a:avLst/>
          </a:prstGeom>
        </p:spPr>
      </p:pic>
      <p:sp>
        <p:nvSpPr>
          <p:cNvPr id="7" name="Pravokotnik 6"/>
          <p:cNvSpPr/>
          <p:nvPr/>
        </p:nvSpPr>
        <p:spPr>
          <a:xfrm>
            <a:off x="6248705" y="6682938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900" dirty="0">
                <a:solidFill>
                  <a:schemeClr val="bg1"/>
                </a:solidFill>
              </a:rPr>
              <a:t>Marengo, D., </a:t>
            </a:r>
            <a:r>
              <a:rPr lang="it-IT" sz="900" dirty="0" err="1">
                <a:solidFill>
                  <a:schemeClr val="bg1"/>
                </a:solidFill>
              </a:rPr>
              <a:t>Settanni</a:t>
            </a:r>
            <a:r>
              <a:rPr lang="it-IT" sz="900" dirty="0">
                <a:solidFill>
                  <a:schemeClr val="bg1"/>
                </a:solidFill>
              </a:rPr>
              <a:t>, M., Longobardi, C., &amp; Fabris, M. A. (2022).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3704188" y="6682938"/>
            <a:ext cx="172034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dirty="0" err="1">
                <a:solidFill>
                  <a:schemeClr val="bg1"/>
                </a:solidFill>
              </a:rPr>
              <a:t>Andreou</a:t>
            </a:r>
            <a:r>
              <a:rPr lang="en-GB" sz="900" dirty="0">
                <a:solidFill>
                  <a:schemeClr val="bg1"/>
                </a:solidFill>
              </a:rPr>
              <a:t>, E., &amp; </a:t>
            </a:r>
            <a:r>
              <a:rPr lang="en-GB" sz="900" dirty="0" err="1">
                <a:solidFill>
                  <a:schemeClr val="bg1"/>
                </a:solidFill>
              </a:rPr>
              <a:t>Bonoti</a:t>
            </a:r>
            <a:r>
              <a:rPr lang="en-GB" sz="900" dirty="0">
                <a:solidFill>
                  <a:schemeClr val="bg1"/>
                </a:solidFill>
              </a:rPr>
              <a:t>, F. (2010). </a:t>
            </a:r>
          </a:p>
        </p:txBody>
      </p:sp>
    </p:spTree>
    <p:extLst>
      <p:ext uri="{BB962C8B-B14F-4D97-AF65-F5344CB8AC3E}">
        <p14:creationId xmlns:p14="http://schemas.microsoft.com/office/powerpoint/2010/main" val="1148151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47245" y="1295904"/>
            <a:ext cx="8497510" cy="5141129"/>
          </a:xfr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sl-SI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vztrajnost in možnost iskanja</a:t>
            </a:r>
          </a:p>
          <a:p>
            <a:pPr lvl="1">
              <a:spcAft>
                <a:spcPts val="600"/>
              </a:spcAft>
            </a:pPr>
            <a:r>
              <a:rPr lang="sl-SI" sz="2100" dirty="0">
                <a:latin typeface="+mj-lt"/>
                <a:cs typeface="Arial" pitchFamily="34" charset="0"/>
              </a:rPr>
              <a:t>internet je stalen iskalnik informacij, dostopnost arhivov</a:t>
            </a:r>
          </a:p>
          <a:p>
            <a:pPr>
              <a:spcAft>
                <a:spcPts val="600"/>
              </a:spcAft>
            </a:pPr>
            <a:r>
              <a:rPr lang="sl-SI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ponovljivost</a:t>
            </a:r>
          </a:p>
          <a:p>
            <a:pPr lvl="1">
              <a:spcAft>
                <a:spcPts val="600"/>
              </a:spcAft>
            </a:pPr>
            <a:r>
              <a:rPr lang="sl-SI" sz="2100" dirty="0">
                <a:latin typeface="+mj-lt"/>
                <a:cs typeface="Arial" pitchFamily="34" charset="0"/>
              </a:rPr>
              <a:t>sposobnost “copy-paste” metode kjerkoli na spletu </a:t>
            </a:r>
            <a:r>
              <a:rPr lang="sl-SI" sz="2100" i="1" dirty="0">
                <a:latin typeface="+mj-lt"/>
                <a:cs typeface="Arial" pitchFamily="34" charset="0"/>
              </a:rPr>
              <a:t>‘1x na netu, vedno na netu’</a:t>
            </a:r>
          </a:p>
          <a:p>
            <a:pPr>
              <a:spcAft>
                <a:spcPts val="600"/>
              </a:spcAft>
            </a:pPr>
            <a:r>
              <a:rPr lang="sl-SI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razširjenost</a:t>
            </a:r>
          </a:p>
          <a:p>
            <a:pPr lvl="1">
              <a:spcAft>
                <a:spcPts val="600"/>
              </a:spcAft>
            </a:pPr>
            <a:r>
              <a:rPr lang="sl-SI" sz="2100" dirty="0">
                <a:latin typeface="+mj-lt"/>
                <a:cs typeface="Arial" pitchFamily="34" charset="0"/>
              </a:rPr>
              <a:t>vidnost podatkov, slik, itd. širši množici.  </a:t>
            </a:r>
          </a:p>
          <a:p>
            <a:pPr marL="269875" indent="-269875">
              <a:spcAft>
                <a:spcPts val="600"/>
              </a:spcAft>
            </a:pPr>
            <a:r>
              <a:rPr lang="sl-SI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nevidnost občinstva</a:t>
            </a:r>
          </a:p>
          <a:p>
            <a:pPr lvl="1">
              <a:spcAft>
                <a:spcPts val="600"/>
              </a:spcAft>
            </a:pPr>
            <a:r>
              <a:rPr lang="sl-SI" sz="2100" dirty="0">
                <a:latin typeface="+mj-lt"/>
                <a:cs typeface="Arial" pitchFamily="34" charset="0"/>
              </a:rPr>
              <a:t>nikoli ne moremo vedeti, kdo opazuje, bere ali gleda naše objave </a:t>
            </a:r>
          </a:p>
          <a:p>
            <a:pPr marL="269875" indent="-269875">
              <a:spcAft>
                <a:spcPts val="600"/>
              </a:spcAft>
            </a:pPr>
            <a:r>
              <a:rPr lang="sl-SI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zabrisanost meja med javno in zasebno sfero</a:t>
            </a:r>
          </a:p>
          <a:p>
            <a:pPr lvl="1">
              <a:spcAft>
                <a:spcPts val="600"/>
              </a:spcAft>
            </a:pPr>
            <a:r>
              <a:rPr lang="sl-SI" sz="2100" dirty="0">
                <a:latin typeface="+mj-lt"/>
                <a:cs typeface="Arial" pitchFamily="34" charset="0"/>
              </a:rPr>
              <a:t>Pred spletnim se ne moreš skriti doma, ni premora med vikendi</a:t>
            </a:r>
          </a:p>
        </p:txBody>
      </p:sp>
      <p:sp>
        <p:nvSpPr>
          <p:cNvPr id="16" name="Zaobljeni pravokotnik 15"/>
          <p:cNvSpPr/>
          <p:nvPr/>
        </p:nvSpPr>
        <p:spPr>
          <a:xfrm>
            <a:off x="1918315" y="366376"/>
            <a:ext cx="5785846" cy="65140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SPLETNO NASILJE  &amp; THE „NET EFFECT“</a:t>
            </a:r>
          </a:p>
        </p:txBody>
      </p:sp>
    </p:spTree>
    <p:extLst>
      <p:ext uri="{BB962C8B-B14F-4D97-AF65-F5344CB8AC3E}">
        <p14:creationId xmlns:p14="http://schemas.microsoft.com/office/powerpoint/2010/main" val="13026006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3E060F5-40C7-AC30-5B2A-07F2DE53C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321" y="1539021"/>
            <a:ext cx="10040008" cy="4512113"/>
          </a:xfrm>
        </p:spPr>
        <p:txBody>
          <a:bodyPr>
            <a:normAutofit/>
          </a:bodyPr>
          <a:lstStyle/>
          <a:p>
            <a:pPr algn="ctr"/>
            <a:r>
              <a:rPr lang="sl-SI" sz="3600" dirty="0"/>
              <a:t>Kakšno so razmere na področju </a:t>
            </a:r>
            <a:r>
              <a:rPr lang="sl-SI" sz="3600" dirty="0" err="1"/>
              <a:t>medvrstniškega</a:t>
            </a:r>
            <a:r>
              <a:rPr lang="sl-SI" sz="3600" dirty="0"/>
              <a:t> nasilja v Sloveniji?</a:t>
            </a:r>
          </a:p>
        </p:txBody>
      </p:sp>
    </p:spTree>
    <p:extLst>
      <p:ext uri="{BB962C8B-B14F-4D97-AF65-F5344CB8AC3E}">
        <p14:creationId xmlns:p14="http://schemas.microsoft.com/office/powerpoint/2010/main" val="28812540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" b="20694"/>
          <a:stretch/>
        </p:blipFill>
        <p:spPr>
          <a:xfrm>
            <a:off x="4196915" y="144982"/>
            <a:ext cx="6488722" cy="309765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" t="-12701" r="-195" b="12701"/>
          <a:stretch/>
        </p:blipFill>
        <p:spPr>
          <a:xfrm>
            <a:off x="4196915" y="2940870"/>
            <a:ext cx="6488722" cy="3553647"/>
          </a:xfrm>
          <a:prstGeom prst="rect">
            <a:avLst/>
          </a:prstGeom>
        </p:spPr>
      </p:pic>
      <p:sp>
        <p:nvSpPr>
          <p:cNvPr id="7" name="Puščica dol 6"/>
          <p:cNvSpPr/>
          <p:nvPr/>
        </p:nvSpPr>
        <p:spPr>
          <a:xfrm>
            <a:off x="5620681" y="4859748"/>
            <a:ext cx="217409" cy="3964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520" y="4644049"/>
            <a:ext cx="325704" cy="162852"/>
          </a:xfrm>
          <a:prstGeom prst="rect">
            <a:avLst/>
          </a:prstGeom>
        </p:spPr>
      </p:pic>
      <p:sp>
        <p:nvSpPr>
          <p:cNvPr id="9" name="Puščica dol 8"/>
          <p:cNvSpPr/>
          <p:nvPr/>
        </p:nvSpPr>
        <p:spPr>
          <a:xfrm>
            <a:off x="5263032" y="1803866"/>
            <a:ext cx="217409" cy="3964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316" y="1618241"/>
            <a:ext cx="318628" cy="159314"/>
          </a:xfrm>
          <a:prstGeom prst="rect">
            <a:avLst/>
          </a:prstGeom>
        </p:spPr>
      </p:pic>
      <p:sp>
        <p:nvSpPr>
          <p:cNvPr id="11" name="Puščica dol 10"/>
          <p:cNvSpPr/>
          <p:nvPr/>
        </p:nvSpPr>
        <p:spPr>
          <a:xfrm>
            <a:off x="6530873" y="1802806"/>
            <a:ext cx="217409" cy="3964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uščica dol 11"/>
          <p:cNvSpPr/>
          <p:nvPr/>
        </p:nvSpPr>
        <p:spPr>
          <a:xfrm>
            <a:off x="6748282" y="4870309"/>
            <a:ext cx="217409" cy="3964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uščica dol 12"/>
          <p:cNvSpPr/>
          <p:nvPr/>
        </p:nvSpPr>
        <p:spPr>
          <a:xfrm>
            <a:off x="7136152" y="4870309"/>
            <a:ext cx="217409" cy="3964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uščica dol 13"/>
          <p:cNvSpPr/>
          <p:nvPr/>
        </p:nvSpPr>
        <p:spPr>
          <a:xfrm>
            <a:off x="8761454" y="4859747"/>
            <a:ext cx="217409" cy="3964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Puščica dol 14"/>
          <p:cNvSpPr/>
          <p:nvPr/>
        </p:nvSpPr>
        <p:spPr>
          <a:xfrm>
            <a:off x="7041359" y="1801742"/>
            <a:ext cx="217409" cy="3964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uščica dol 15"/>
          <p:cNvSpPr/>
          <p:nvPr/>
        </p:nvSpPr>
        <p:spPr>
          <a:xfrm>
            <a:off x="8530187" y="1800678"/>
            <a:ext cx="217409" cy="3964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Puščica dol 16"/>
          <p:cNvSpPr/>
          <p:nvPr/>
        </p:nvSpPr>
        <p:spPr>
          <a:xfrm>
            <a:off x="8944759" y="1806010"/>
            <a:ext cx="217409" cy="3964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Puščica dol 17"/>
          <p:cNvSpPr/>
          <p:nvPr/>
        </p:nvSpPr>
        <p:spPr>
          <a:xfrm>
            <a:off x="9041739" y="4865077"/>
            <a:ext cx="217409" cy="3964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Slika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110" y="1624635"/>
            <a:ext cx="300933" cy="150467"/>
          </a:xfrm>
          <a:prstGeom prst="rect">
            <a:avLst/>
          </a:prstGeom>
        </p:spPr>
      </p:pic>
      <p:pic>
        <p:nvPicPr>
          <p:cNvPr id="20" name="Slika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911" y="4656434"/>
            <a:ext cx="300933" cy="150467"/>
          </a:xfrm>
          <a:prstGeom prst="rect">
            <a:avLst/>
          </a:prstGeom>
        </p:spPr>
      </p:pic>
      <p:pic>
        <p:nvPicPr>
          <p:cNvPr id="21" name="Slika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238" y="1618177"/>
            <a:ext cx="263231" cy="157938"/>
          </a:xfrm>
          <a:prstGeom prst="rect">
            <a:avLst/>
          </a:prstGeom>
        </p:spPr>
      </p:pic>
      <p:pic>
        <p:nvPicPr>
          <p:cNvPr id="22" name="Slika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327" y="1608739"/>
            <a:ext cx="279521" cy="174163"/>
          </a:xfrm>
          <a:prstGeom prst="rect">
            <a:avLst/>
          </a:prstGeom>
        </p:spPr>
      </p:pic>
      <p:pic>
        <p:nvPicPr>
          <p:cNvPr id="23" name="Slika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850" y="4656434"/>
            <a:ext cx="271460" cy="169140"/>
          </a:xfrm>
          <a:prstGeom prst="rect">
            <a:avLst/>
          </a:prstGeom>
        </p:spPr>
      </p:pic>
      <p:pic>
        <p:nvPicPr>
          <p:cNvPr id="24" name="Slika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364" y="4664477"/>
            <a:ext cx="263231" cy="157938"/>
          </a:xfrm>
          <a:prstGeom prst="rect">
            <a:avLst/>
          </a:prstGeom>
        </p:spPr>
      </p:pic>
      <p:pic>
        <p:nvPicPr>
          <p:cNvPr id="25" name="Slika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759" y="1604720"/>
            <a:ext cx="245118" cy="178182"/>
          </a:xfrm>
          <a:prstGeom prst="rect">
            <a:avLst/>
          </a:prstGeom>
        </p:spPr>
      </p:pic>
      <p:pic>
        <p:nvPicPr>
          <p:cNvPr id="26" name="Slika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187" y="4644049"/>
            <a:ext cx="264028" cy="191928"/>
          </a:xfrm>
          <a:prstGeom prst="rect">
            <a:avLst/>
          </a:prstGeom>
        </p:spPr>
      </p:pic>
      <p:sp>
        <p:nvSpPr>
          <p:cNvPr id="27" name="Označba mesta vsebine 2"/>
          <p:cNvSpPr>
            <a:spLocks noGrp="1"/>
          </p:cNvSpPr>
          <p:nvPr>
            <p:ph idx="1"/>
          </p:nvPr>
        </p:nvSpPr>
        <p:spPr>
          <a:xfrm>
            <a:off x="332499" y="2854997"/>
            <a:ext cx="3273936" cy="1125417"/>
          </a:xfrm>
        </p:spPr>
        <p:txBody>
          <a:bodyPr>
            <a:noAutofit/>
          </a:bodyPr>
          <a:lstStyle/>
          <a:p>
            <a:pPr algn="ctr">
              <a:defRPr sz="1800" b="0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sl-SI" sz="20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Sodeloval pri trpinčenju v šoli vsaj 2-3krat mesečno v zadnjih nekaj mesecih (v %)</a:t>
            </a:r>
          </a:p>
        </p:txBody>
      </p:sp>
      <p:sp>
        <p:nvSpPr>
          <p:cNvPr id="28" name="Pravokotnik 27"/>
          <p:cNvSpPr/>
          <p:nvPr/>
        </p:nvSpPr>
        <p:spPr>
          <a:xfrm>
            <a:off x="332499" y="6232907"/>
            <a:ext cx="382823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8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Vir: Z zdravjem povezana vedenja v šolskem obdobju/</a:t>
            </a:r>
            <a:r>
              <a:rPr lang="en-GB" sz="800" dirty="0">
                <a:solidFill>
                  <a:schemeClr val="bg1"/>
                </a:solidFill>
              </a:rPr>
              <a:t>Health Behaviour in School-aged Children study (2023), Data browser (findings from the 2021/22 international HBSC survey): </a:t>
            </a:r>
            <a:r>
              <a:rPr lang="en-GB" sz="800" dirty="0">
                <a:hlinkClick r:id="rId9"/>
              </a:rPr>
              <a:t>https://data-browser.hbsc.org</a:t>
            </a:r>
            <a:r>
              <a:rPr lang="en-GB" sz="800" dirty="0"/>
              <a:t>.</a:t>
            </a:r>
          </a:p>
          <a:p>
            <a:endParaRPr lang="sl-SI" sz="105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l-SI" sz="105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05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33" name="Raven povezovalnik 32"/>
          <p:cNvCxnSpPr/>
          <p:nvPr/>
        </p:nvCxnSpPr>
        <p:spPr>
          <a:xfrm>
            <a:off x="377260" y="3957171"/>
            <a:ext cx="3223640" cy="277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ven povezovalnik 33"/>
          <p:cNvCxnSpPr/>
          <p:nvPr/>
        </p:nvCxnSpPr>
        <p:spPr>
          <a:xfrm>
            <a:off x="388273" y="2662908"/>
            <a:ext cx="3223640" cy="277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1777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8337" y="276416"/>
            <a:ext cx="6404692" cy="299752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8337" y="3509422"/>
            <a:ext cx="6426377" cy="2993226"/>
          </a:xfrm>
          <a:prstGeom prst="rect">
            <a:avLst/>
          </a:prstGeom>
        </p:spPr>
      </p:pic>
      <p:sp>
        <p:nvSpPr>
          <p:cNvPr id="7" name="Pravokotnik 6"/>
          <p:cNvSpPr/>
          <p:nvPr/>
        </p:nvSpPr>
        <p:spPr>
          <a:xfrm>
            <a:off x="211461" y="2852783"/>
            <a:ext cx="33080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0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sl-SI" sz="20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Bil žrtev trpinčenja v šoli vsaj 2-3krat mesečno v zadnjih nekaj mesecih (v %)</a:t>
            </a:r>
          </a:p>
        </p:txBody>
      </p:sp>
      <p:sp>
        <p:nvSpPr>
          <p:cNvPr id="8" name="Pravokotnik 7"/>
          <p:cNvSpPr/>
          <p:nvPr/>
        </p:nvSpPr>
        <p:spPr>
          <a:xfrm>
            <a:off x="332499" y="6232907"/>
            <a:ext cx="382823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8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Vir: Z zdravjem povezana vedenja v šolskem obdobju/</a:t>
            </a:r>
            <a:r>
              <a:rPr lang="en-GB" sz="800" dirty="0">
                <a:solidFill>
                  <a:schemeClr val="bg1"/>
                </a:solidFill>
              </a:rPr>
              <a:t>Health Behaviour in School-aged Children study (2023), Data browser (findings from the 2021/22 international HBSC survey): </a:t>
            </a:r>
            <a:r>
              <a:rPr lang="en-GB" sz="800" dirty="0">
                <a:hlinkClick r:id="rId4"/>
              </a:rPr>
              <a:t>https://data-browser.hbsc.org</a:t>
            </a:r>
            <a:r>
              <a:rPr lang="en-GB" sz="800" dirty="0"/>
              <a:t>.</a:t>
            </a:r>
          </a:p>
          <a:p>
            <a:endParaRPr lang="sl-SI" sz="105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l-SI" sz="105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05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Puščica dol 8"/>
          <p:cNvSpPr/>
          <p:nvPr/>
        </p:nvSpPr>
        <p:spPr>
          <a:xfrm>
            <a:off x="5621124" y="1803866"/>
            <a:ext cx="217409" cy="3964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408" y="1618241"/>
            <a:ext cx="318628" cy="159314"/>
          </a:xfrm>
          <a:prstGeom prst="rect">
            <a:avLst/>
          </a:prstGeom>
        </p:spPr>
      </p:pic>
      <p:sp>
        <p:nvSpPr>
          <p:cNvPr id="11" name="Puščica dol 10"/>
          <p:cNvSpPr/>
          <p:nvPr/>
        </p:nvSpPr>
        <p:spPr>
          <a:xfrm>
            <a:off x="6390197" y="1802806"/>
            <a:ext cx="217409" cy="3964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uščica dol 11"/>
          <p:cNvSpPr/>
          <p:nvPr/>
        </p:nvSpPr>
        <p:spPr>
          <a:xfrm>
            <a:off x="6772793" y="1801742"/>
            <a:ext cx="217409" cy="3964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uščica dol 12"/>
          <p:cNvSpPr/>
          <p:nvPr/>
        </p:nvSpPr>
        <p:spPr>
          <a:xfrm>
            <a:off x="7142609" y="1800678"/>
            <a:ext cx="217409" cy="3964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uščica dol 13"/>
          <p:cNvSpPr/>
          <p:nvPr/>
        </p:nvSpPr>
        <p:spPr>
          <a:xfrm>
            <a:off x="8401236" y="1806010"/>
            <a:ext cx="217409" cy="3964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Slika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434" y="1624635"/>
            <a:ext cx="300933" cy="150467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672" y="1618177"/>
            <a:ext cx="263231" cy="157938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749" y="1608739"/>
            <a:ext cx="279521" cy="174163"/>
          </a:xfrm>
          <a:prstGeom prst="rect">
            <a:avLst/>
          </a:prstGeom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236" y="1604720"/>
            <a:ext cx="245118" cy="178182"/>
          </a:xfrm>
          <a:prstGeom prst="rect">
            <a:avLst/>
          </a:prstGeom>
        </p:spPr>
      </p:pic>
      <p:sp>
        <p:nvSpPr>
          <p:cNvPr id="19" name="Puščica dol 18"/>
          <p:cNvSpPr/>
          <p:nvPr/>
        </p:nvSpPr>
        <p:spPr>
          <a:xfrm>
            <a:off x="6188911" y="5083125"/>
            <a:ext cx="217409" cy="3964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Slika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195" y="4897500"/>
            <a:ext cx="318628" cy="159314"/>
          </a:xfrm>
          <a:prstGeom prst="rect">
            <a:avLst/>
          </a:prstGeom>
        </p:spPr>
      </p:pic>
      <p:sp>
        <p:nvSpPr>
          <p:cNvPr id="21" name="Puščica dol 20"/>
          <p:cNvSpPr/>
          <p:nvPr/>
        </p:nvSpPr>
        <p:spPr>
          <a:xfrm>
            <a:off x="6689431" y="5088467"/>
            <a:ext cx="217409" cy="3964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Puščica dol 21"/>
          <p:cNvSpPr/>
          <p:nvPr/>
        </p:nvSpPr>
        <p:spPr>
          <a:xfrm>
            <a:off x="7967238" y="5074605"/>
            <a:ext cx="217409" cy="3964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Puščica dol 22"/>
          <p:cNvSpPr/>
          <p:nvPr/>
        </p:nvSpPr>
        <p:spPr>
          <a:xfrm>
            <a:off x="7576015" y="5095767"/>
            <a:ext cx="217409" cy="3965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Puščica dol 23"/>
          <p:cNvSpPr/>
          <p:nvPr/>
        </p:nvSpPr>
        <p:spPr>
          <a:xfrm>
            <a:off x="8318432" y="5083125"/>
            <a:ext cx="217409" cy="3964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Slika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668" y="4910296"/>
            <a:ext cx="300933" cy="150467"/>
          </a:xfrm>
          <a:prstGeom prst="rect">
            <a:avLst/>
          </a:prstGeom>
        </p:spPr>
      </p:pic>
      <p:pic>
        <p:nvPicPr>
          <p:cNvPr id="26" name="Slika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117" y="4891040"/>
            <a:ext cx="263231" cy="157938"/>
          </a:xfrm>
          <a:prstGeom prst="rect">
            <a:avLst/>
          </a:prstGeom>
        </p:spPr>
      </p:pic>
      <p:pic>
        <p:nvPicPr>
          <p:cNvPr id="27" name="Slika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155" y="4891040"/>
            <a:ext cx="279521" cy="165774"/>
          </a:xfrm>
          <a:prstGeom prst="rect">
            <a:avLst/>
          </a:prstGeom>
        </p:spPr>
      </p:pic>
      <p:pic>
        <p:nvPicPr>
          <p:cNvPr id="28" name="Slika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432" y="4881835"/>
            <a:ext cx="245118" cy="178182"/>
          </a:xfrm>
          <a:prstGeom prst="rect">
            <a:avLst/>
          </a:prstGeom>
        </p:spPr>
      </p:pic>
      <p:cxnSp>
        <p:nvCxnSpPr>
          <p:cNvPr id="29" name="Raven povezovalnik 28"/>
          <p:cNvCxnSpPr/>
          <p:nvPr/>
        </p:nvCxnSpPr>
        <p:spPr>
          <a:xfrm>
            <a:off x="254917" y="4094331"/>
            <a:ext cx="3223640" cy="277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ven povezovalnik 32"/>
          <p:cNvCxnSpPr/>
          <p:nvPr/>
        </p:nvCxnSpPr>
        <p:spPr>
          <a:xfrm>
            <a:off x="294117" y="2626898"/>
            <a:ext cx="3223640" cy="277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3344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43332" y="227965"/>
            <a:ext cx="8244536" cy="975995"/>
          </a:xfrm>
        </p:spPr>
        <p:txBody>
          <a:bodyPr>
            <a:normAutofit/>
          </a:bodyPr>
          <a:lstStyle/>
          <a:p>
            <a:pPr algn="ctr"/>
            <a:r>
              <a:rPr lang="sl-SI" sz="3200" dirty="0">
                <a:latin typeface="Cambria" panose="02040503050406030204" pitchFamily="18" charset="0"/>
                <a:ea typeface="Cambria" panose="02040503050406030204" pitchFamily="18" charset="0"/>
              </a:rPr>
              <a:t>Z znanjem nad nasilje na šolah </a:t>
            </a:r>
            <a:br>
              <a:rPr lang="sl-SI" sz="32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sl-SI" sz="3200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sl-SI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KnowBullying</a:t>
            </a:r>
            <a:r>
              <a:rPr lang="sl-SI" sz="32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GB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9" name="Skupina 18"/>
          <p:cNvGrpSpPr/>
          <p:nvPr/>
        </p:nvGrpSpPr>
        <p:grpSpPr>
          <a:xfrm>
            <a:off x="452763" y="2982036"/>
            <a:ext cx="3709804" cy="3408211"/>
            <a:chOff x="452763" y="2719884"/>
            <a:chExt cx="4086676" cy="3670363"/>
          </a:xfrm>
        </p:grpSpPr>
        <p:pic>
          <p:nvPicPr>
            <p:cNvPr id="4" name="Slika 3"/>
            <p:cNvPicPr>
              <a:picLocks noChangeAspect="1"/>
            </p:cNvPicPr>
            <p:nvPr/>
          </p:nvPicPr>
          <p:blipFill rotWithShape="1">
            <a:blip r:embed="rId2"/>
            <a:srcRect t="13771"/>
            <a:stretch/>
          </p:blipFill>
          <p:spPr>
            <a:xfrm>
              <a:off x="452763" y="3288418"/>
              <a:ext cx="4062633" cy="469897"/>
            </a:xfrm>
            <a:prstGeom prst="rect">
              <a:avLst/>
            </a:prstGeom>
          </p:spPr>
        </p:pic>
        <p:pic>
          <p:nvPicPr>
            <p:cNvPr id="7" name="Slika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2763" y="2719884"/>
              <a:ext cx="4062633" cy="504800"/>
            </a:xfrm>
            <a:prstGeom prst="rect">
              <a:avLst/>
            </a:prstGeom>
          </p:spPr>
        </p:pic>
        <p:pic>
          <p:nvPicPr>
            <p:cNvPr id="8" name="Slika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8791" y="3822049"/>
              <a:ext cx="4046606" cy="457520"/>
            </a:xfrm>
            <a:prstGeom prst="rect">
              <a:avLst/>
            </a:prstGeom>
          </p:spPr>
        </p:pic>
        <p:pic>
          <p:nvPicPr>
            <p:cNvPr id="9" name="Slika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6805" y="4347921"/>
              <a:ext cx="4046606" cy="519467"/>
            </a:xfrm>
            <a:prstGeom prst="rect">
              <a:avLst/>
            </a:prstGeom>
          </p:spPr>
        </p:pic>
        <p:pic>
          <p:nvPicPr>
            <p:cNvPr id="10" name="Slika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6805" y="4935740"/>
              <a:ext cx="4062634" cy="478732"/>
            </a:xfrm>
            <a:prstGeom prst="rect">
              <a:avLst/>
            </a:prstGeom>
          </p:spPr>
        </p:pic>
        <p:pic>
          <p:nvPicPr>
            <p:cNvPr id="11" name="Slika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0019" y="5482824"/>
              <a:ext cx="4049420" cy="460661"/>
            </a:xfrm>
            <a:prstGeom prst="rect">
              <a:avLst/>
            </a:prstGeom>
          </p:spPr>
        </p:pic>
        <p:pic>
          <p:nvPicPr>
            <p:cNvPr id="12" name="Slika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90019" y="6011837"/>
              <a:ext cx="4049420" cy="378410"/>
            </a:xfrm>
            <a:prstGeom prst="rect">
              <a:avLst/>
            </a:prstGeom>
          </p:spPr>
        </p:pic>
      </p:grpSp>
      <p:sp>
        <p:nvSpPr>
          <p:cNvPr id="16" name="PoljeZBesedilom 15"/>
          <p:cNvSpPr txBox="1"/>
          <p:nvPr/>
        </p:nvSpPr>
        <p:spPr>
          <a:xfrm>
            <a:off x="564022" y="1269356"/>
            <a:ext cx="105657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CILJI &amp; NALOGE: </a:t>
            </a:r>
          </a:p>
          <a:p>
            <a:pPr marL="342900" indent="-342900">
              <a:buAutoNum type="arabicPeriod"/>
            </a:pPr>
            <a:r>
              <a:rPr lang="sl-SI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Oblikovati in implementirati program za preprečevanje medvrstniškega nasilja, ki temelji na znanstvenih ugotovitvah (pregledu in spoznanju tujih praks &amp; znanstvenih analiz tujih programov) in bo znanstveno evalviran. </a:t>
            </a:r>
          </a:p>
          <a:p>
            <a:pPr marL="342900" indent="-342900">
              <a:buAutoNum type="arabicPeriod"/>
            </a:pPr>
            <a:r>
              <a:rPr lang="sl-SI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 osnovi teh izkušenj oblikovati predlog sistemskega pristopa.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7" name="Slika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80979" y="217186"/>
            <a:ext cx="2222310" cy="1052170"/>
          </a:xfrm>
          <a:prstGeom prst="rect">
            <a:avLst/>
          </a:prstGeom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82297" y="2731941"/>
            <a:ext cx="3826206" cy="1821450"/>
          </a:xfrm>
          <a:prstGeom prst="rect">
            <a:avLst/>
          </a:prstGeom>
        </p:spPr>
      </p:pic>
      <p:sp>
        <p:nvSpPr>
          <p:cNvPr id="21" name="PoljeZBesedilom 20"/>
          <p:cNvSpPr txBox="1"/>
          <p:nvPr/>
        </p:nvSpPr>
        <p:spPr>
          <a:xfrm>
            <a:off x="4570849" y="4742443"/>
            <a:ext cx="3599374" cy="27699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1200" b="1" dirty="0"/>
              <a:t>ZUNANJI PARTNERJI/PODPORNIKI</a:t>
            </a:r>
            <a:endParaRPr lang="en-GB" sz="1200" b="1" dirty="0"/>
          </a:p>
        </p:txBody>
      </p:sp>
      <p:pic>
        <p:nvPicPr>
          <p:cNvPr id="22" name="Slika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87342" y="5138820"/>
            <a:ext cx="2494432" cy="580959"/>
          </a:xfrm>
          <a:prstGeom prst="rect">
            <a:avLst/>
          </a:prstGeom>
        </p:spPr>
      </p:pic>
      <p:pic>
        <p:nvPicPr>
          <p:cNvPr id="23" name="Slika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90238" y="5852594"/>
            <a:ext cx="2491536" cy="582598"/>
          </a:xfrm>
          <a:prstGeom prst="rect">
            <a:avLst/>
          </a:prstGeom>
        </p:spPr>
      </p:pic>
      <p:pic>
        <p:nvPicPr>
          <p:cNvPr id="24" name="Slika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90776" y="5185390"/>
            <a:ext cx="1060445" cy="597552"/>
          </a:xfrm>
          <a:prstGeom prst="rect">
            <a:avLst/>
          </a:prstGeom>
        </p:spPr>
      </p:pic>
      <p:pic>
        <p:nvPicPr>
          <p:cNvPr id="25" name="Slika 2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43115" y="6006130"/>
            <a:ext cx="1503905" cy="489134"/>
          </a:xfrm>
          <a:prstGeom prst="rect">
            <a:avLst/>
          </a:prstGeom>
        </p:spPr>
      </p:pic>
      <p:pic>
        <p:nvPicPr>
          <p:cNvPr id="26" name="Slika 2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12562" y="5660904"/>
            <a:ext cx="775259" cy="76617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1A8B747-D639-0F49-5D78-6268A97E928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115" y="5117281"/>
            <a:ext cx="786320" cy="840674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8A044DD1-1F38-5FA1-D238-20AEABCDE79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308504" y="2541980"/>
            <a:ext cx="3599373" cy="255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77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399" y="264370"/>
            <a:ext cx="6722360" cy="312120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0744" y="3523319"/>
            <a:ext cx="6736015" cy="3137446"/>
          </a:xfrm>
          <a:prstGeom prst="rect">
            <a:avLst/>
          </a:prstGeom>
        </p:spPr>
      </p:pic>
      <p:sp>
        <p:nvSpPr>
          <p:cNvPr id="6" name="Puščica dol 5"/>
          <p:cNvSpPr/>
          <p:nvPr/>
        </p:nvSpPr>
        <p:spPr>
          <a:xfrm>
            <a:off x="5587282" y="1968527"/>
            <a:ext cx="217409" cy="3964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566" y="1782902"/>
            <a:ext cx="318628" cy="159314"/>
          </a:xfrm>
          <a:prstGeom prst="rect">
            <a:avLst/>
          </a:prstGeom>
        </p:spPr>
      </p:pic>
      <p:sp>
        <p:nvSpPr>
          <p:cNvPr id="8" name="Puščica dol 7"/>
          <p:cNvSpPr/>
          <p:nvPr/>
        </p:nvSpPr>
        <p:spPr>
          <a:xfrm>
            <a:off x="8755765" y="1948394"/>
            <a:ext cx="217409" cy="3964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uščica dol 8"/>
          <p:cNvSpPr/>
          <p:nvPr/>
        </p:nvSpPr>
        <p:spPr>
          <a:xfrm>
            <a:off x="7419354" y="1966467"/>
            <a:ext cx="217409" cy="3964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uščica dol 9"/>
          <p:cNvSpPr/>
          <p:nvPr/>
        </p:nvSpPr>
        <p:spPr>
          <a:xfrm>
            <a:off x="9782823" y="1958616"/>
            <a:ext cx="217409" cy="3964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uščica dol 10"/>
          <p:cNvSpPr/>
          <p:nvPr/>
        </p:nvSpPr>
        <p:spPr>
          <a:xfrm>
            <a:off x="10065944" y="1966467"/>
            <a:ext cx="217409" cy="3964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002" y="1770223"/>
            <a:ext cx="300933" cy="150467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233" y="1782902"/>
            <a:ext cx="263231" cy="157938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963" y="1766677"/>
            <a:ext cx="279521" cy="174163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944" y="1765177"/>
            <a:ext cx="245118" cy="178182"/>
          </a:xfrm>
          <a:prstGeom prst="rect">
            <a:avLst/>
          </a:prstGeom>
        </p:spPr>
      </p:pic>
      <p:sp>
        <p:nvSpPr>
          <p:cNvPr id="16" name="Puščica dol 15"/>
          <p:cNvSpPr/>
          <p:nvPr/>
        </p:nvSpPr>
        <p:spPr>
          <a:xfrm>
            <a:off x="5791464" y="5142020"/>
            <a:ext cx="217409" cy="4444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Slika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748" y="4937212"/>
            <a:ext cx="318628" cy="178587"/>
          </a:xfrm>
          <a:prstGeom prst="rect">
            <a:avLst/>
          </a:prstGeom>
        </p:spPr>
      </p:pic>
      <p:sp>
        <p:nvSpPr>
          <p:cNvPr id="18" name="Puščica dol 17"/>
          <p:cNvSpPr/>
          <p:nvPr/>
        </p:nvSpPr>
        <p:spPr>
          <a:xfrm>
            <a:off x="9124693" y="5142020"/>
            <a:ext cx="217409" cy="4444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Puščica dol 18"/>
          <p:cNvSpPr/>
          <p:nvPr/>
        </p:nvSpPr>
        <p:spPr>
          <a:xfrm>
            <a:off x="9319922" y="5147415"/>
            <a:ext cx="217409" cy="4444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Puščica dol 19"/>
          <p:cNvSpPr/>
          <p:nvPr/>
        </p:nvSpPr>
        <p:spPr>
          <a:xfrm>
            <a:off x="9890491" y="5144122"/>
            <a:ext cx="217409" cy="4444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Puščica dol 20"/>
          <p:cNvSpPr/>
          <p:nvPr/>
        </p:nvSpPr>
        <p:spPr>
          <a:xfrm>
            <a:off x="10093124" y="5142446"/>
            <a:ext cx="217409" cy="4444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Slika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354" y="4963849"/>
            <a:ext cx="300933" cy="168670"/>
          </a:xfrm>
          <a:prstGeom prst="rect">
            <a:avLst/>
          </a:prstGeom>
        </p:spPr>
      </p:pic>
      <p:pic>
        <p:nvPicPr>
          <p:cNvPr id="23" name="Slika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377" y="4963849"/>
            <a:ext cx="263231" cy="177045"/>
          </a:xfrm>
          <a:prstGeom prst="rect">
            <a:avLst/>
          </a:prstGeom>
        </p:spPr>
      </p:pic>
      <p:pic>
        <p:nvPicPr>
          <p:cNvPr id="24" name="Slika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631" y="4952183"/>
            <a:ext cx="279521" cy="195232"/>
          </a:xfrm>
          <a:prstGeom prst="rect">
            <a:avLst/>
          </a:prstGeom>
        </p:spPr>
      </p:pic>
      <p:pic>
        <p:nvPicPr>
          <p:cNvPr id="25" name="Slika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124" y="4941156"/>
            <a:ext cx="245118" cy="199738"/>
          </a:xfrm>
          <a:prstGeom prst="rect">
            <a:avLst/>
          </a:prstGeom>
        </p:spPr>
      </p:pic>
      <p:sp>
        <p:nvSpPr>
          <p:cNvPr id="26" name="Pravokotnik 25"/>
          <p:cNvSpPr/>
          <p:nvPr/>
        </p:nvSpPr>
        <p:spPr>
          <a:xfrm>
            <a:off x="332499" y="6232907"/>
            <a:ext cx="382823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8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Vir: Z zdravjem povezana vedenja v šolskem obdobju/</a:t>
            </a:r>
            <a:r>
              <a:rPr lang="en-GB" sz="800" dirty="0">
                <a:solidFill>
                  <a:schemeClr val="bg1"/>
                </a:solidFill>
              </a:rPr>
              <a:t>Health Behaviour in School-aged Children study (2023), Data browser (findings from the 2021/22 international HBSC survey): </a:t>
            </a:r>
            <a:r>
              <a:rPr lang="en-GB" sz="800" dirty="0">
                <a:hlinkClick r:id="rId9"/>
              </a:rPr>
              <a:t>https://data-browser.hbsc.org</a:t>
            </a:r>
            <a:r>
              <a:rPr lang="en-GB" sz="800" dirty="0"/>
              <a:t>.</a:t>
            </a:r>
          </a:p>
          <a:p>
            <a:endParaRPr lang="sl-SI" sz="105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l-SI" sz="105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05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7" name="Pravokotnik 26"/>
          <p:cNvSpPr/>
          <p:nvPr/>
        </p:nvSpPr>
        <p:spPr>
          <a:xfrm>
            <a:off x="332499" y="3031629"/>
            <a:ext cx="31098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0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sl-SI" sz="20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Pretepal se je vsaj trikrat v zadnjih 12 mesecih (v %)</a:t>
            </a:r>
          </a:p>
        </p:txBody>
      </p:sp>
      <p:cxnSp>
        <p:nvCxnSpPr>
          <p:cNvPr id="28" name="Raven povezovalnik 27"/>
          <p:cNvCxnSpPr/>
          <p:nvPr/>
        </p:nvCxnSpPr>
        <p:spPr>
          <a:xfrm>
            <a:off x="309020" y="3957171"/>
            <a:ext cx="3223640" cy="277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ven povezovalnik 28"/>
          <p:cNvCxnSpPr/>
          <p:nvPr/>
        </p:nvCxnSpPr>
        <p:spPr>
          <a:xfrm>
            <a:off x="329492" y="2892644"/>
            <a:ext cx="3223640" cy="277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713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8487" y="281354"/>
            <a:ext cx="6502695" cy="297689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486" y="3417955"/>
            <a:ext cx="6502695" cy="3014860"/>
          </a:xfrm>
          <a:prstGeom prst="rect">
            <a:avLst/>
          </a:prstGeom>
        </p:spPr>
      </p:pic>
      <p:sp>
        <p:nvSpPr>
          <p:cNvPr id="6" name="Puščica dol 5"/>
          <p:cNvSpPr/>
          <p:nvPr/>
        </p:nvSpPr>
        <p:spPr>
          <a:xfrm>
            <a:off x="5172160" y="1733527"/>
            <a:ext cx="217409" cy="3964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080" y="1547902"/>
            <a:ext cx="318628" cy="159314"/>
          </a:xfrm>
          <a:prstGeom prst="rect">
            <a:avLst/>
          </a:prstGeom>
        </p:spPr>
      </p:pic>
      <p:sp>
        <p:nvSpPr>
          <p:cNvPr id="8" name="Puščica dol 7"/>
          <p:cNvSpPr/>
          <p:nvPr/>
        </p:nvSpPr>
        <p:spPr>
          <a:xfrm>
            <a:off x="5444578" y="1733527"/>
            <a:ext cx="217409" cy="3964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uščica dol 8"/>
          <p:cNvSpPr/>
          <p:nvPr/>
        </p:nvSpPr>
        <p:spPr>
          <a:xfrm>
            <a:off x="6965878" y="1709316"/>
            <a:ext cx="217409" cy="3964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uščica dol 9"/>
          <p:cNvSpPr/>
          <p:nvPr/>
        </p:nvSpPr>
        <p:spPr>
          <a:xfrm>
            <a:off x="5710107" y="1739841"/>
            <a:ext cx="217409" cy="3964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uščica dol 10"/>
          <p:cNvSpPr/>
          <p:nvPr/>
        </p:nvSpPr>
        <p:spPr>
          <a:xfrm>
            <a:off x="8006110" y="1706797"/>
            <a:ext cx="217409" cy="3964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815" y="1555356"/>
            <a:ext cx="300933" cy="150467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757" y="1525751"/>
            <a:ext cx="263231" cy="157938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247" y="1547902"/>
            <a:ext cx="279521" cy="174163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928" y="1525751"/>
            <a:ext cx="245118" cy="157938"/>
          </a:xfrm>
          <a:prstGeom prst="rect">
            <a:avLst/>
          </a:prstGeom>
        </p:spPr>
      </p:pic>
      <p:sp>
        <p:nvSpPr>
          <p:cNvPr id="16" name="Puščica dol 15"/>
          <p:cNvSpPr/>
          <p:nvPr/>
        </p:nvSpPr>
        <p:spPr>
          <a:xfrm>
            <a:off x="4764015" y="4893413"/>
            <a:ext cx="217409" cy="3964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Slika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299" y="4707788"/>
            <a:ext cx="318628" cy="159314"/>
          </a:xfrm>
          <a:prstGeom prst="rect">
            <a:avLst/>
          </a:prstGeom>
        </p:spPr>
      </p:pic>
      <p:sp>
        <p:nvSpPr>
          <p:cNvPr id="18" name="Puščica dol 17"/>
          <p:cNvSpPr/>
          <p:nvPr/>
        </p:nvSpPr>
        <p:spPr>
          <a:xfrm>
            <a:off x="5287918" y="4890584"/>
            <a:ext cx="217409" cy="3964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Puščica dol 18"/>
          <p:cNvSpPr/>
          <p:nvPr/>
        </p:nvSpPr>
        <p:spPr>
          <a:xfrm>
            <a:off x="7347019" y="4878005"/>
            <a:ext cx="217409" cy="3964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Puščica dol 19"/>
          <p:cNvSpPr/>
          <p:nvPr/>
        </p:nvSpPr>
        <p:spPr>
          <a:xfrm>
            <a:off x="5925313" y="4894850"/>
            <a:ext cx="217409" cy="3964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Puščica dol 20"/>
          <p:cNvSpPr/>
          <p:nvPr/>
        </p:nvSpPr>
        <p:spPr>
          <a:xfrm>
            <a:off x="8508317" y="4907606"/>
            <a:ext cx="217409" cy="3668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Slika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155" y="4712413"/>
            <a:ext cx="300933" cy="150467"/>
          </a:xfrm>
          <a:prstGeom prst="rect">
            <a:avLst/>
          </a:prstGeom>
        </p:spPr>
      </p:pic>
      <p:pic>
        <p:nvPicPr>
          <p:cNvPr id="23" name="Slika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898" y="4694440"/>
            <a:ext cx="263231" cy="157938"/>
          </a:xfrm>
          <a:prstGeom prst="rect">
            <a:avLst/>
          </a:prstGeom>
        </p:spPr>
      </p:pic>
      <p:pic>
        <p:nvPicPr>
          <p:cNvPr id="24" name="Slika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453" y="4702911"/>
            <a:ext cx="279521" cy="174163"/>
          </a:xfrm>
          <a:prstGeom prst="rect">
            <a:avLst/>
          </a:prstGeom>
        </p:spPr>
      </p:pic>
      <p:pic>
        <p:nvPicPr>
          <p:cNvPr id="25" name="Slika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317" y="4706315"/>
            <a:ext cx="245118" cy="164878"/>
          </a:xfrm>
          <a:prstGeom prst="rect">
            <a:avLst/>
          </a:prstGeom>
        </p:spPr>
      </p:pic>
      <p:sp>
        <p:nvSpPr>
          <p:cNvPr id="26" name="Pravokotnik 25"/>
          <p:cNvSpPr/>
          <p:nvPr/>
        </p:nvSpPr>
        <p:spPr>
          <a:xfrm>
            <a:off x="332499" y="6232907"/>
            <a:ext cx="382823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8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Vir: Z zdravjem povezana vedenja v šolskem obdobju/</a:t>
            </a:r>
            <a:r>
              <a:rPr lang="en-GB" sz="800" dirty="0">
                <a:solidFill>
                  <a:schemeClr val="bg1"/>
                </a:solidFill>
              </a:rPr>
              <a:t>Health Behaviour in School-aged Children study (2023), Data browser (findings from the 2021/22 international HBSC survey): </a:t>
            </a:r>
            <a:r>
              <a:rPr lang="en-GB" sz="800" dirty="0">
                <a:hlinkClick r:id="rId9"/>
              </a:rPr>
              <a:t>https://data-browser.hbsc.org</a:t>
            </a:r>
            <a:r>
              <a:rPr lang="en-GB" sz="800" dirty="0"/>
              <a:t>.</a:t>
            </a:r>
          </a:p>
          <a:p>
            <a:endParaRPr lang="sl-SI" sz="105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l-SI" sz="105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05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7" name="Pravokotnik 26"/>
          <p:cNvSpPr/>
          <p:nvPr/>
        </p:nvSpPr>
        <p:spPr>
          <a:xfrm>
            <a:off x="332499" y="2654886"/>
            <a:ext cx="31098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0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sl-SI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Bil žrtev </a:t>
            </a:r>
            <a:r>
              <a:rPr lang="sl-SI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online</a:t>
            </a:r>
            <a:r>
              <a:rPr lang="sl-SI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trpinčenja vsaj 1 ali 2krat v zadnjih nekaj mesecih (v %)</a:t>
            </a:r>
          </a:p>
        </p:txBody>
      </p:sp>
      <p:cxnSp>
        <p:nvCxnSpPr>
          <p:cNvPr id="28" name="Raven povezovalnik 27"/>
          <p:cNvCxnSpPr/>
          <p:nvPr/>
        </p:nvCxnSpPr>
        <p:spPr>
          <a:xfrm>
            <a:off x="309020" y="3745627"/>
            <a:ext cx="3223640" cy="277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ven povezovalnik 28"/>
          <p:cNvCxnSpPr/>
          <p:nvPr/>
        </p:nvCxnSpPr>
        <p:spPr>
          <a:xfrm>
            <a:off x="332499" y="2501987"/>
            <a:ext cx="3223640" cy="277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44211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6980" y="3484950"/>
            <a:ext cx="6575149" cy="304031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6980" y="293273"/>
            <a:ext cx="6554268" cy="3026163"/>
          </a:xfrm>
          <a:prstGeom prst="rect">
            <a:avLst/>
          </a:prstGeom>
        </p:spPr>
      </p:pic>
      <p:sp>
        <p:nvSpPr>
          <p:cNvPr id="6" name="Puščica dol 5"/>
          <p:cNvSpPr/>
          <p:nvPr/>
        </p:nvSpPr>
        <p:spPr>
          <a:xfrm>
            <a:off x="4668357" y="1765500"/>
            <a:ext cx="217409" cy="3964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41" y="1579875"/>
            <a:ext cx="318628" cy="159314"/>
          </a:xfrm>
          <a:prstGeom prst="rect">
            <a:avLst/>
          </a:prstGeom>
        </p:spPr>
      </p:pic>
      <p:sp>
        <p:nvSpPr>
          <p:cNvPr id="8" name="Puščica dol 7"/>
          <p:cNvSpPr/>
          <p:nvPr/>
        </p:nvSpPr>
        <p:spPr>
          <a:xfrm>
            <a:off x="5162472" y="1764440"/>
            <a:ext cx="217409" cy="3964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uščica dol 8"/>
          <p:cNvSpPr/>
          <p:nvPr/>
        </p:nvSpPr>
        <p:spPr>
          <a:xfrm>
            <a:off x="7876850" y="1763440"/>
            <a:ext cx="217409" cy="3964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uščica dol 9"/>
          <p:cNvSpPr/>
          <p:nvPr/>
        </p:nvSpPr>
        <p:spPr>
          <a:xfrm>
            <a:off x="8235429" y="1772267"/>
            <a:ext cx="187178" cy="3786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uščica dol 10"/>
          <p:cNvSpPr/>
          <p:nvPr/>
        </p:nvSpPr>
        <p:spPr>
          <a:xfrm>
            <a:off x="7685057" y="1767644"/>
            <a:ext cx="217409" cy="3964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709" y="1586269"/>
            <a:ext cx="300933" cy="150467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911" y="1579875"/>
            <a:ext cx="263231" cy="157938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569" y="1570373"/>
            <a:ext cx="267002" cy="166363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930" y="1570373"/>
            <a:ext cx="239589" cy="174163"/>
          </a:xfrm>
          <a:prstGeom prst="rect">
            <a:avLst/>
          </a:prstGeom>
        </p:spPr>
      </p:pic>
      <p:sp>
        <p:nvSpPr>
          <p:cNvPr id="16" name="Puščica dol 15"/>
          <p:cNvSpPr/>
          <p:nvPr/>
        </p:nvSpPr>
        <p:spPr>
          <a:xfrm>
            <a:off x="4788787" y="4968025"/>
            <a:ext cx="217409" cy="3964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Slika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071" y="4782400"/>
            <a:ext cx="318628" cy="159314"/>
          </a:xfrm>
          <a:prstGeom prst="rect">
            <a:avLst/>
          </a:prstGeom>
        </p:spPr>
      </p:pic>
      <p:sp>
        <p:nvSpPr>
          <p:cNvPr id="18" name="Puščica dol 17"/>
          <p:cNvSpPr/>
          <p:nvPr/>
        </p:nvSpPr>
        <p:spPr>
          <a:xfrm>
            <a:off x="5551466" y="4966965"/>
            <a:ext cx="217409" cy="3964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Puščica dol 18"/>
          <p:cNvSpPr/>
          <p:nvPr/>
        </p:nvSpPr>
        <p:spPr>
          <a:xfrm>
            <a:off x="6067895" y="4972359"/>
            <a:ext cx="217409" cy="3964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Puščica dol 19"/>
          <p:cNvSpPr/>
          <p:nvPr/>
        </p:nvSpPr>
        <p:spPr>
          <a:xfrm>
            <a:off x="8272733" y="4974792"/>
            <a:ext cx="173486" cy="3850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Puščica dol 20"/>
          <p:cNvSpPr/>
          <p:nvPr/>
        </p:nvSpPr>
        <p:spPr>
          <a:xfrm>
            <a:off x="8107047" y="4963431"/>
            <a:ext cx="172245" cy="3964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Slika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703" y="4788794"/>
            <a:ext cx="300933" cy="150467"/>
          </a:xfrm>
          <a:prstGeom prst="rect">
            <a:avLst/>
          </a:prstGeom>
        </p:spPr>
      </p:pic>
      <p:pic>
        <p:nvPicPr>
          <p:cNvPr id="23" name="Slika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956" y="4788794"/>
            <a:ext cx="263231" cy="157938"/>
          </a:xfrm>
          <a:prstGeom prst="rect">
            <a:avLst/>
          </a:prstGeom>
        </p:spPr>
      </p:pic>
      <p:pic>
        <p:nvPicPr>
          <p:cNvPr id="24" name="Slika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422" y="4772898"/>
            <a:ext cx="235321" cy="166363"/>
          </a:xfrm>
          <a:prstGeom prst="rect">
            <a:avLst/>
          </a:prstGeom>
        </p:spPr>
      </p:pic>
      <p:pic>
        <p:nvPicPr>
          <p:cNvPr id="25" name="Slika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911" y="4772898"/>
            <a:ext cx="221524" cy="161031"/>
          </a:xfrm>
          <a:prstGeom prst="rect">
            <a:avLst/>
          </a:prstGeom>
        </p:spPr>
      </p:pic>
      <p:sp>
        <p:nvSpPr>
          <p:cNvPr id="26" name="Pravokotnik 25"/>
          <p:cNvSpPr/>
          <p:nvPr/>
        </p:nvSpPr>
        <p:spPr>
          <a:xfrm>
            <a:off x="332499" y="6232907"/>
            <a:ext cx="382823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8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Vir: Z zdravjem povezana vedenja v šolskem obdobju/</a:t>
            </a:r>
            <a:r>
              <a:rPr lang="en-GB" sz="800" dirty="0">
                <a:solidFill>
                  <a:schemeClr val="bg1"/>
                </a:solidFill>
              </a:rPr>
              <a:t>Health Behaviour in School-aged Children study (2023), Data browser (findings from the 2021/22 international HBSC survey): </a:t>
            </a:r>
            <a:r>
              <a:rPr lang="en-GB" sz="800" dirty="0">
                <a:hlinkClick r:id="rId9"/>
              </a:rPr>
              <a:t>https://data-browser.hbsc.org</a:t>
            </a:r>
            <a:r>
              <a:rPr lang="en-GB" sz="800" dirty="0"/>
              <a:t>.</a:t>
            </a:r>
          </a:p>
          <a:p>
            <a:endParaRPr lang="sl-SI" sz="105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l-SI" sz="105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05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7" name="Pravokotnik 26"/>
          <p:cNvSpPr/>
          <p:nvPr/>
        </p:nvSpPr>
        <p:spPr>
          <a:xfrm>
            <a:off x="332499" y="2857771"/>
            <a:ext cx="31098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0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sl-SI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Sodeloval pri </a:t>
            </a:r>
            <a:r>
              <a:rPr lang="sl-SI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online</a:t>
            </a:r>
            <a:r>
              <a:rPr lang="sl-SI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trpinčenju vsaj 1 ali 2krat v zadnjih nekaj mesecih (v %)</a:t>
            </a:r>
          </a:p>
        </p:txBody>
      </p:sp>
      <p:cxnSp>
        <p:nvCxnSpPr>
          <p:cNvPr id="28" name="Raven povezovalnik 27"/>
          <p:cNvCxnSpPr/>
          <p:nvPr/>
        </p:nvCxnSpPr>
        <p:spPr>
          <a:xfrm>
            <a:off x="377260" y="3957171"/>
            <a:ext cx="3223640" cy="277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ven povezovalnik 28"/>
          <p:cNvCxnSpPr/>
          <p:nvPr/>
        </p:nvCxnSpPr>
        <p:spPr>
          <a:xfrm>
            <a:off x="377260" y="2681701"/>
            <a:ext cx="3223640" cy="277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0931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kon 3">
            <a:extLst>
              <a:ext uri="{FF2B5EF4-FFF2-40B4-BE49-F238E27FC236}">
                <a16:creationId xmlns:a16="http://schemas.microsoft.com/office/drawing/2014/main" id="{C7B6A599-B577-E61B-6799-4FCA3E2A259B}"/>
              </a:ext>
            </a:extLst>
          </p:cNvPr>
          <p:cNvGraphicFramePr>
            <a:graphicFrameLocks/>
          </p:cNvGraphicFramePr>
          <p:nvPr/>
        </p:nvGraphicFramePr>
        <p:xfrm>
          <a:off x="3194606" y="1567358"/>
          <a:ext cx="6260905" cy="3723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Naslov 1">
            <a:extLst>
              <a:ext uri="{FF2B5EF4-FFF2-40B4-BE49-F238E27FC236}">
                <a16:creationId xmlns:a16="http://schemas.microsoft.com/office/drawing/2014/main" id="{F34C3C0F-8E60-F823-A3EC-ED97B64BF3EC}"/>
              </a:ext>
            </a:extLst>
          </p:cNvPr>
          <p:cNvSpPr txBox="1">
            <a:spLocks/>
          </p:cNvSpPr>
          <p:nvPr/>
        </p:nvSpPr>
        <p:spPr>
          <a:xfrm>
            <a:off x="2272656" y="5931830"/>
            <a:ext cx="8632763" cy="5321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105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Vir: Z zdravjem povezana vedenja v šolskem obdobju (HBSC) 2002-2022 </a:t>
            </a:r>
            <a:r>
              <a:rPr lang="sl-SI" sz="1050" dirty="0">
                <a:latin typeface="Cambria" panose="02040503050406030204" pitchFamily="18" charset="0"/>
                <a:ea typeface="Cambria" panose="02040503050406030204" pitchFamily="18" charset="0"/>
              </a:rPr>
              <a:t>(podatki iz HBSC 2022 (primerjava 2002-2022) (2023: str. 86))</a:t>
            </a:r>
          </a:p>
          <a:p>
            <a:pPr algn="ctr"/>
            <a:endParaRPr lang="sl-SI" sz="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sl-SI" sz="800" dirty="0">
                <a:latin typeface="Cambria" panose="02040503050406030204" pitchFamily="18" charset="0"/>
                <a:ea typeface="Cambria" panose="02040503050406030204" pitchFamily="18" charset="0"/>
              </a:rPr>
              <a:t>* Prikazani podatki so povprečje vrednosti 11, 13 in 15 letnikov v vsakem letu</a:t>
            </a:r>
          </a:p>
        </p:txBody>
      </p:sp>
      <p:graphicFrame>
        <p:nvGraphicFramePr>
          <p:cNvPr id="6" name="Grafikon 5">
            <a:extLst>
              <a:ext uri="{FF2B5EF4-FFF2-40B4-BE49-F238E27FC236}">
                <a16:creationId xmlns:a16="http://schemas.microsoft.com/office/drawing/2014/main" id="{C7B6A599-B577-E61B-6799-4FCA3E2A259B}"/>
              </a:ext>
            </a:extLst>
          </p:cNvPr>
          <p:cNvGraphicFramePr>
            <a:graphicFrameLocks/>
          </p:cNvGraphicFramePr>
          <p:nvPr/>
        </p:nvGraphicFramePr>
        <p:xfrm>
          <a:off x="2768778" y="1438741"/>
          <a:ext cx="7008268" cy="4098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Naslov 1"/>
          <p:cNvSpPr>
            <a:spLocks noGrp="1"/>
          </p:cNvSpPr>
          <p:nvPr>
            <p:ph type="title"/>
          </p:nvPr>
        </p:nvSpPr>
        <p:spPr>
          <a:xfrm>
            <a:off x="3194606" y="241795"/>
            <a:ext cx="10040007" cy="1325563"/>
          </a:xfrm>
        </p:spPr>
        <p:txBody>
          <a:bodyPr>
            <a:normAutofit/>
          </a:bodyPr>
          <a:lstStyle/>
          <a:p>
            <a:r>
              <a:rPr lang="sl-SI" sz="3200" dirty="0">
                <a:latin typeface="Cambria" panose="02040503050406030204" pitchFamily="18" charset="0"/>
                <a:ea typeface="Cambria" panose="02040503050406030204" pitchFamily="18" charset="0"/>
              </a:rPr>
              <a:t>Podatki za Slovenijo 2002-2022</a:t>
            </a:r>
            <a:endParaRPr lang="en-GB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7340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kon 3">
            <a:extLst>
              <a:ext uri="{FF2B5EF4-FFF2-40B4-BE49-F238E27FC236}">
                <a16:creationId xmlns:a16="http://schemas.microsoft.com/office/drawing/2014/main" id="{E3C808AD-D446-9CF8-6487-9E27133A1276}"/>
              </a:ext>
            </a:extLst>
          </p:cNvPr>
          <p:cNvGraphicFramePr>
            <a:graphicFrameLocks/>
          </p:cNvGraphicFramePr>
          <p:nvPr/>
        </p:nvGraphicFramePr>
        <p:xfrm>
          <a:off x="2843170" y="1310640"/>
          <a:ext cx="7260950" cy="4274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Naslov 1">
            <a:extLst>
              <a:ext uri="{FF2B5EF4-FFF2-40B4-BE49-F238E27FC236}">
                <a16:creationId xmlns:a16="http://schemas.microsoft.com/office/drawing/2014/main" id="{F34C3C0F-8E60-F823-A3EC-ED97B64BF3EC}"/>
              </a:ext>
            </a:extLst>
          </p:cNvPr>
          <p:cNvSpPr txBox="1">
            <a:spLocks/>
          </p:cNvSpPr>
          <p:nvPr/>
        </p:nvSpPr>
        <p:spPr>
          <a:xfrm>
            <a:off x="2327247" y="6013717"/>
            <a:ext cx="8632763" cy="5321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105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Vir: Z zdravjem povezana vedenja v šolskem obdobju (HBSC) 2002-2022 </a:t>
            </a:r>
            <a:r>
              <a:rPr lang="sl-SI" sz="1050" dirty="0">
                <a:latin typeface="Cambria" panose="02040503050406030204" pitchFamily="18" charset="0"/>
                <a:ea typeface="Cambria" panose="02040503050406030204" pitchFamily="18" charset="0"/>
              </a:rPr>
              <a:t>(podatki iz HBSC 2022 (primerjava 2002-2022) (2023: str. 86))</a:t>
            </a:r>
          </a:p>
          <a:p>
            <a:pPr algn="ctr"/>
            <a:endParaRPr lang="sl-SI" sz="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sl-SI" sz="800" dirty="0">
                <a:latin typeface="Cambria" panose="02040503050406030204" pitchFamily="18" charset="0"/>
                <a:ea typeface="Cambria" panose="02040503050406030204" pitchFamily="18" charset="0"/>
              </a:rPr>
              <a:t>* Prikazani podatki so povprečje vrednosti 11, 13 in 15 letnikov v vsakem letu</a:t>
            </a:r>
          </a:p>
        </p:txBody>
      </p:sp>
      <p:sp>
        <p:nvSpPr>
          <p:cNvPr id="8" name="Naslov 1"/>
          <p:cNvSpPr>
            <a:spLocks noGrp="1"/>
          </p:cNvSpPr>
          <p:nvPr>
            <p:ph type="title"/>
          </p:nvPr>
        </p:nvSpPr>
        <p:spPr>
          <a:xfrm>
            <a:off x="3222566" y="219697"/>
            <a:ext cx="10040007" cy="1325563"/>
          </a:xfrm>
        </p:spPr>
        <p:txBody>
          <a:bodyPr>
            <a:normAutofit/>
          </a:bodyPr>
          <a:lstStyle/>
          <a:p>
            <a:r>
              <a:rPr lang="sl-SI" sz="3200" dirty="0">
                <a:latin typeface="Cambria" panose="02040503050406030204" pitchFamily="18" charset="0"/>
                <a:ea typeface="Cambria" panose="02040503050406030204" pitchFamily="18" charset="0"/>
              </a:rPr>
              <a:t>Podatki za Slovenija 2002-2022</a:t>
            </a:r>
            <a:endParaRPr lang="en-GB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0" name="Grafikon 9"/>
          <p:cNvGraphicFramePr>
            <a:graphicFrameLocks/>
          </p:cNvGraphicFramePr>
          <p:nvPr/>
        </p:nvGraphicFramePr>
        <p:xfrm>
          <a:off x="6769608" y="1973421"/>
          <a:ext cx="4800600" cy="294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Desna puščica 2"/>
          <p:cNvSpPr/>
          <p:nvPr/>
        </p:nvSpPr>
        <p:spPr>
          <a:xfrm>
            <a:off x="5707380" y="3497580"/>
            <a:ext cx="1062228" cy="484632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050" dirty="0"/>
              <a:t>Punce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155162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22222E-6 L -0.20286 0.00717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43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Graphic spid="10" grpId="0">
        <p:bldAsOne/>
      </p:bldGraphic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kon 3">
            <a:extLst>
              <a:ext uri="{FF2B5EF4-FFF2-40B4-BE49-F238E27FC236}">
                <a16:creationId xmlns:a16="http://schemas.microsoft.com/office/drawing/2014/main" id="{C9840F93-CD0B-4D95-C3D8-ED44A08E2504}"/>
              </a:ext>
            </a:extLst>
          </p:cNvPr>
          <p:cNvGraphicFramePr>
            <a:graphicFrameLocks/>
          </p:cNvGraphicFramePr>
          <p:nvPr/>
        </p:nvGraphicFramePr>
        <p:xfrm>
          <a:off x="2362196" y="1432561"/>
          <a:ext cx="8008624" cy="3897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Naslov 1">
            <a:extLst>
              <a:ext uri="{FF2B5EF4-FFF2-40B4-BE49-F238E27FC236}">
                <a16:creationId xmlns:a16="http://schemas.microsoft.com/office/drawing/2014/main" id="{F34C3C0F-8E60-F823-A3EC-ED97B64BF3EC}"/>
              </a:ext>
            </a:extLst>
          </p:cNvPr>
          <p:cNvSpPr txBox="1">
            <a:spLocks/>
          </p:cNvSpPr>
          <p:nvPr/>
        </p:nvSpPr>
        <p:spPr>
          <a:xfrm>
            <a:off x="1966306" y="5625097"/>
            <a:ext cx="8632763" cy="5321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105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Vir: Z zdravjem povezana vedenja v šolskem obdobju (HBSC) 2002-2022 </a:t>
            </a:r>
            <a:r>
              <a:rPr lang="sl-SI" sz="1050" dirty="0">
                <a:latin typeface="Cambria" panose="02040503050406030204" pitchFamily="18" charset="0"/>
                <a:ea typeface="Cambria" panose="02040503050406030204" pitchFamily="18" charset="0"/>
              </a:rPr>
              <a:t>(podatki iz HBSC 2022 (primerjava 2002-2022) (2023: str. 86))</a:t>
            </a:r>
          </a:p>
          <a:p>
            <a:pPr algn="ctr"/>
            <a:endParaRPr lang="sl-SI" sz="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sl-SI" sz="800" dirty="0">
                <a:latin typeface="Cambria" panose="02040503050406030204" pitchFamily="18" charset="0"/>
                <a:ea typeface="Cambria" panose="02040503050406030204" pitchFamily="18" charset="0"/>
              </a:rPr>
              <a:t>* Prikazani podatki so povprečje vrednosti 11, 13 in 15 letnikov v vsakem letu</a:t>
            </a:r>
          </a:p>
        </p:txBody>
      </p:sp>
      <p:sp>
        <p:nvSpPr>
          <p:cNvPr id="7" name="Naslov 1"/>
          <p:cNvSpPr>
            <a:spLocks noGrp="1"/>
          </p:cNvSpPr>
          <p:nvPr>
            <p:ph type="title"/>
          </p:nvPr>
        </p:nvSpPr>
        <p:spPr>
          <a:xfrm>
            <a:off x="3185035" y="281112"/>
            <a:ext cx="10040007" cy="1325563"/>
          </a:xfrm>
        </p:spPr>
        <p:txBody>
          <a:bodyPr>
            <a:normAutofit/>
          </a:bodyPr>
          <a:lstStyle/>
          <a:p>
            <a:r>
              <a:rPr lang="sl-SI" sz="3200" dirty="0">
                <a:latin typeface="Cambria" panose="02040503050406030204" pitchFamily="18" charset="0"/>
                <a:ea typeface="Cambria" panose="02040503050406030204" pitchFamily="18" charset="0"/>
              </a:rPr>
              <a:t>Podatki za Slovenija 2002-2022</a:t>
            </a:r>
            <a:endParaRPr lang="en-GB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0694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2570061" y="2665476"/>
            <a:ext cx="7177135" cy="22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810789" y="3287105"/>
            <a:ext cx="8570422" cy="1230303"/>
          </a:xfrm>
        </p:spPr>
        <p:txBody>
          <a:bodyPr>
            <a:noAutofit/>
          </a:bodyPr>
          <a:lstStyle/>
          <a:p>
            <a:br>
              <a:rPr lang="en-GB" sz="2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700" b="1" dirty="0">
                <a:latin typeface="Arial" panose="020B0604020202020204" pitchFamily="34" charset="0"/>
                <a:cs typeface="Arial" panose="020B0604020202020204" pitchFamily="34" charset="0"/>
              </a:rPr>
              <a:t>MEDVRSTNIŠKO NASILJE V ŠOLI</a:t>
            </a: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400" b="1" dirty="0">
                <a:latin typeface="Arial" panose="020B0604020202020204" pitchFamily="34" charset="0"/>
                <a:cs typeface="Arial" panose="020B0604020202020204" pitchFamily="34" charset="0"/>
              </a:rPr>
              <a:t>Nacionalna raziskava 2025</a:t>
            </a:r>
            <a:br>
              <a:rPr lang="sl-SI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l-SI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7243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ravokotnik: zaokroženi vogali 36">
            <a:extLst>
              <a:ext uri="{FF2B5EF4-FFF2-40B4-BE49-F238E27FC236}">
                <a16:creationId xmlns:a16="http://schemas.microsoft.com/office/drawing/2014/main" id="{501404C2-D5FF-FA71-5E25-3494746AAE98}"/>
              </a:ext>
            </a:extLst>
          </p:cNvPr>
          <p:cNvSpPr/>
          <p:nvPr/>
        </p:nvSpPr>
        <p:spPr>
          <a:xfrm>
            <a:off x="5560590" y="4234963"/>
            <a:ext cx="5021634" cy="150940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35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1C57EEB-6111-CF9D-4499-DE37809DF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Potek raziskave in struktura vzorca</a:t>
            </a:r>
          </a:p>
        </p:txBody>
      </p:sp>
      <p:pic>
        <p:nvPicPr>
          <p:cNvPr id="5" name="Označba mesta vsebine 4" descr="Schoolhouse with solid fill">
            <a:extLst>
              <a:ext uri="{FF2B5EF4-FFF2-40B4-BE49-F238E27FC236}">
                <a16:creationId xmlns:a16="http://schemas.microsoft.com/office/drawing/2014/main" id="{AB67CC85-2C17-9858-FF2F-3211B8543E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50634" y="4696702"/>
            <a:ext cx="685800" cy="685800"/>
          </a:xfr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835FB849-D371-122A-D91F-8A0FF12D7667}"/>
              </a:ext>
            </a:extLst>
          </p:cNvPr>
          <p:cNvSpPr txBox="1"/>
          <p:nvPr/>
        </p:nvSpPr>
        <p:spPr>
          <a:xfrm>
            <a:off x="3924296" y="266272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chemeClr val="bg1"/>
                </a:solidFill>
              </a:rPr>
              <a:t>112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013838AE-5359-C224-5027-BAB6A499C5AB}"/>
              </a:ext>
            </a:extLst>
          </p:cNvPr>
          <p:cNvSpPr txBox="1"/>
          <p:nvPr/>
        </p:nvSpPr>
        <p:spPr>
          <a:xfrm>
            <a:off x="1911222" y="2662723"/>
            <a:ext cx="1134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chemeClr val="bg1"/>
                </a:solidFill>
              </a:rPr>
              <a:t>POVABILO</a:t>
            </a:r>
          </a:p>
        </p:txBody>
      </p:sp>
      <p:pic>
        <p:nvPicPr>
          <p:cNvPr id="8" name="Označba mesta vsebine 4" descr="Schoolhouse with solid fill">
            <a:extLst>
              <a:ext uri="{FF2B5EF4-FFF2-40B4-BE49-F238E27FC236}">
                <a16:creationId xmlns:a16="http://schemas.microsoft.com/office/drawing/2014/main" id="{F4D95A43-F934-738B-4796-80CBAA20A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33993" y="3163229"/>
            <a:ext cx="685800" cy="685800"/>
          </a:xfrm>
          <a:prstGeom prst="rect">
            <a:avLst/>
          </a:prstGeom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21639FB2-0252-AD17-0623-DC78E0784E00}"/>
              </a:ext>
            </a:extLst>
          </p:cNvPr>
          <p:cNvSpPr txBox="1"/>
          <p:nvPr/>
        </p:nvSpPr>
        <p:spPr>
          <a:xfrm>
            <a:off x="3998171" y="34290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chemeClr val="bg1"/>
                </a:solidFill>
              </a:rPr>
              <a:t>99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1793F41E-381B-96AF-01D4-6C3897067DDA}"/>
              </a:ext>
            </a:extLst>
          </p:cNvPr>
          <p:cNvSpPr txBox="1"/>
          <p:nvPr/>
        </p:nvSpPr>
        <p:spPr>
          <a:xfrm>
            <a:off x="1911222" y="3373304"/>
            <a:ext cx="773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chemeClr val="bg1"/>
                </a:solidFill>
              </a:rPr>
              <a:t>ODZIV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4CC987B6-53C4-1895-F8DA-D50B970F2DE6}"/>
              </a:ext>
            </a:extLst>
          </p:cNvPr>
          <p:cNvSpPr txBox="1"/>
          <p:nvPr/>
        </p:nvSpPr>
        <p:spPr>
          <a:xfrm>
            <a:off x="2015009" y="3986744"/>
            <a:ext cx="2735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bg1"/>
                </a:solidFill>
              </a:rPr>
              <a:t>88 % STOPNJA ODGOVORA</a:t>
            </a:r>
          </a:p>
        </p:txBody>
      </p:sp>
      <p:sp>
        <p:nvSpPr>
          <p:cNvPr id="13" name="Puščica: desno 12">
            <a:extLst>
              <a:ext uri="{FF2B5EF4-FFF2-40B4-BE49-F238E27FC236}">
                <a16:creationId xmlns:a16="http://schemas.microsoft.com/office/drawing/2014/main" id="{4494F6A1-DAD2-0314-3FBA-E012BB9C20B4}"/>
              </a:ext>
            </a:extLst>
          </p:cNvPr>
          <p:cNvSpPr/>
          <p:nvPr/>
        </p:nvSpPr>
        <p:spPr>
          <a:xfrm>
            <a:off x="4648286" y="3051448"/>
            <a:ext cx="1287625" cy="63743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350" dirty="0"/>
              <a:t>VZOREC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0A7F6C27-D8E9-9A12-87D6-86697678B018}"/>
              </a:ext>
            </a:extLst>
          </p:cNvPr>
          <p:cNvSpPr txBox="1"/>
          <p:nvPr/>
        </p:nvSpPr>
        <p:spPr>
          <a:xfrm>
            <a:off x="6804154" y="3188009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chemeClr val="bg1"/>
                </a:solidFill>
              </a:rPr>
              <a:t>1.782</a:t>
            </a:r>
          </a:p>
        </p:txBody>
      </p:sp>
      <p:pic>
        <p:nvPicPr>
          <p:cNvPr id="15" name="Grafika 14" descr="Group with solid fill">
            <a:extLst>
              <a:ext uri="{FF2B5EF4-FFF2-40B4-BE49-F238E27FC236}">
                <a16:creationId xmlns:a16="http://schemas.microsoft.com/office/drawing/2014/main" id="{107E3991-3ECB-834F-C520-285B5B94FF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0" y="2863861"/>
            <a:ext cx="436258" cy="436258"/>
          </a:xfrm>
          <a:prstGeom prst="rect">
            <a:avLst/>
          </a:prstGeom>
        </p:spPr>
      </p:pic>
      <p:pic>
        <p:nvPicPr>
          <p:cNvPr id="16" name="Grafika 15" descr="Group with solid fill">
            <a:extLst>
              <a:ext uri="{FF2B5EF4-FFF2-40B4-BE49-F238E27FC236}">
                <a16:creationId xmlns:a16="http://schemas.microsoft.com/office/drawing/2014/main" id="{F6D342AA-693A-3376-DF3A-E1A6FC9EDF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35910" y="3165867"/>
            <a:ext cx="436258" cy="436258"/>
          </a:xfrm>
          <a:prstGeom prst="rect">
            <a:avLst/>
          </a:prstGeom>
        </p:spPr>
      </p:pic>
      <p:pic>
        <p:nvPicPr>
          <p:cNvPr id="17" name="Grafika 16" descr="Group with solid fill">
            <a:extLst>
              <a:ext uri="{FF2B5EF4-FFF2-40B4-BE49-F238E27FC236}">
                <a16:creationId xmlns:a16="http://schemas.microsoft.com/office/drawing/2014/main" id="{CB55C763-EBB1-941A-219A-0EFA51DCC7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14129" y="3163229"/>
            <a:ext cx="436258" cy="436258"/>
          </a:xfrm>
          <a:prstGeom prst="rect">
            <a:avLst/>
          </a:prstGeom>
        </p:spPr>
      </p:pic>
      <p:pic>
        <p:nvPicPr>
          <p:cNvPr id="18" name="Grafika 17" descr="Group with solid fill">
            <a:extLst>
              <a:ext uri="{FF2B5EF4-FFF2-40B4-BE49-F238E27FC236}">
                <a16:creationId xmlns:a16="http://schemas.microsoft.com/office/drawing/2014/main" id="{8898293B-FC6A-9ECE-AE83-C1D226951E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54038" y="3450528"/>
            <a:ext cx="436258" cy="436258"/>
          </a:xfrm>
          <a:prstGeom prst="rect">
            <a:avLst/>
          </a:prstGeom>
        </p:spPr>
      </p:pic>
      <p:sp>
        <p:nvSpPr>
          <p:cNvPr id="19" name="Puščica: desno 18">
            <a:extLst>
              <a:ext uri="{FF2B5EF4-FFF2-40B4-BE49-F238E27FC236}">
                <a16:creationId xmlns:a16="http://schemas.microsoft.com/office/drawing/2014/main" id="{5B269664-1698-A3E7-C091-82B1D944CE95}"/>
              </a:ext>
            </a:extLst>
          </p:cNvPr>
          <p:cNvSpPr/>
          <p:nvPr/>
        </p:nvSpPr>
        <p:spPr>
          <a:xfrm>
            <a:off x="7664282" y="3051693"/>
            <a:ext cx="1287625" cy="72355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350" dirty="0"/>
              <a:t>KONČNI VZOREC</a:t>
            </a:r>
          </a:p>
        </p:txBody>
      </p:sp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41D4F4F0-73FA-C2FD-6245-50BE9B97234B}"/>
              </a:ext>
            </a:extLst>
          </p:cNvPr>
          <p:cNvSpPr txBox="1"/>
          <p:nvPr/>
        </p:nvSpPr>
        <p:spPr>
          <a:xfrm>
            <a:off x="9892785" y="3277403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chemeClr val="bg1"/>
                </a:solidFill>
              </a:rPr>
              <a:t>1.652</a:t>
            </a:r>
          </a:p>
        </p:txBody>
      </p:sp>
      <p:pic>
        <p:nvPicPr>
          <p:cNvPr id="21" name="Grafika 20" descr="Group with solid fill">
            <a:extLst>
              <a:ext uri="{FF2B5EF4-FFF2-40B4-BE49-F238E27FC236}">
                <a16:creationId xmlns:a16="http://schemas.microsoft.com/office/drawing/2014/main" id="{0015DA0C-BDF4-F6BB-0747-1E457A301E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84632" y="2953256"/>
            <a:ext cx="436258" cy="436258"/>
          </a:xfrm>
          <a:prstGeom prst="rect">
            <a:avLst/>
          </a:prstGeom>
        </p:spPr>
      </p:pic>
      <p:pic>
        <p:nvPicPr>
          <p:cNvPr id="22" name="Grafika 21" descr="Group with solid fill">
            <a:extLst>
              <a:ext uri="{FF2B5EF4-FFF2-40B4-BE49-F238E27FC236}">
                <a16:creationId xmlns:a16="http://schemas.microsoft.com/office/drawing/2014/main" id="{8EA2CB03-D37E-D427-5E0A-2D8B4B7513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24541" y="3255261"/>
            <a:ext cx="436258" cy="436258"/>
          </a:xfrm>
          <a:prstGeom prst="rect">
            <a:avLst/>
          </a:prstGeom>
        </p:spPr>
      </p:pic>
      <p:pic>
        <p:nvPicPr>
          <p:cNvPr id="23" name="Grafika 22" descr="Group with solid fill">
            <a:extLst>
              <a:ext uri="{FF2B5EF4-FFF2-40B4-BE49-F238E27FC236}">
                <a16:creationId xmlns:a16="http://schemas.microsoft.com/office/drawing/2014/main" id="{71C98455-6BA7-96F6-04A9-C624396051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02760" y="3252624"/>
            <a:ext cx="436258" cy="436258"/>
          </a:xfrm>
          <a:prstGeom prst="rect">
            <a:avLst/>
          </a:prstGeom>
        </p:spPr>
      </p:pic>
      <p:pic>
        <p:nvPicPr>
          <p:cNvPr id="24" name="Grafika 23" descr="Group with solid fill">
            <a:extLst>
              <a:ext uri="{FF2B5EF4-FFF2-40B4-BE49-F238E27FC236}">
                <a16:creationId xmlns:a16="http://schemas.microsoft.com/office/drawing/2014/main" id="{4BE1F50F-D509-4E24-A7A1-E19A3B3C66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42670" y="3539923"/>
            <a:ext cx="436258" cy="436258"/>
          </a:xfrm>
          <a:prstGeom prst="rect">
            <a:avLst/>
          </a:prstGeom>
        </p:spPr>
      </p:pic>
      <p:pic>
        <p:nvPicPr>
          <p:cNvPr id="26" name="Grafika 25" descr="Man with solid fill">
            <a:extLst>
              <a:ext uri="{FF2B5EF4-FFF2-40B4-BE49-F238E27FC236}">
                <a16:creationId xmlns:a16="http://schemas.microsoft.com/office/drawing/2014/main" id="{4B058CFC-13B8-6B60-23A3-F9CB36BCE5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79347" y="4500743"/>
            <a:ext cx="685800" cy="685800"/>
          </a:xfrm>
          <a:prstGeom prst="rect">
            <a:avLst/>
          </a:prstGeom>
        </p:spPr>
      </p:pic>
      <p:pic>
        <p:nvPicPr>
          <p:cNvPr id="28" name="Grafika 27" descr="Woman with solid fill">
            <a:extLst>
              <a:ext uri="{FF2B5EF4-FFF2-40B4-BE49-F238E27FC236}">
                <a16:creationId xmlns:a16="http://schemas.microsoft.com/office/drawing/2014/main" id="{4C92EDCD-02BF-157A-8786-38286B1069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91897" y="4500743"/>
            <a:ext cx="685800" cy="685800"/>
          </a:xfrm>
          <a:prstGeom prst="rect">
            <a:avLst/>
          </a:prstGeom>
        </p:spPr>
      </p:pic>
      <p:sp>
        <p:nvSpPr>
          <p:cNvPr id="29" name="PoljeZBesedilom 28">
            <a:extLst>
              <a:ext uri="{FF2B5EF4-FFF2-40B4-BE49-F238E27FC236}">
                <a16:creationId xmlns:a16="http://schemas.microsoft.com/office/drawing/2014/main" id="{86A66B7F-D804-4407-1B9A-F0FF067227CB}"/>
              </a:ext>
            </a:extLst>
          </p:cNvPr>
          <p:cNvSpPr txBox="1"/>
          <p:nvPr/>
        </p:nvSpPr>
        <p:spPr>
          <a:xfrm>
            <a:off x="7774453" y="5331640"/>
            <a:ext cx="52290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350" dirty="0">
                <a:solidFill>
                  <a:schemeClr val="bg1"/>
                </a:solidFill>
              </a:rPr>
              <a:t>43 %</a:t>
            </a:r>
          </a:p>
        </p:txBody>
      </p:sp>
      <p:sp>
        <p:nvSpPr>
          <p:cNvPr id="30" name="PoljeZBesedilom 29">
            <a:extLst>
              <a:ext uri="{FF2B5EF4-FFF2-40B4-BE49-F238E27FC236}">
                <a16:creationId xmlns:a16="http://schemas.microsoft.com/office/drawing/2014/main" id="{57CFB001-F1B9-4085-E669-E15662D45886}"/>
              </a:ext>
            </a:extLst>
          </p:cNvPr>
          <p:cNvSpPr txBox="1"/>
          <p:nvPr/>
        </p:nvSpPr>
        <p:spPr>
          <a:xfrm>
            <a:off x="8229093" y="5331640"/>
            <a:ext cx="52290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350" dirty="0">
                <a:solidFill>
                  <a:schemeClr val="bg1"/>
                </a:solidFill>
              </a:rPr>
              <a:t>56 %</a:t>
            </a:r>
          </a:p>
        </p:txBody>
      </p:sp>
      <p:pic>
        <p:nvPicPr>
          <p:cNvPr id="31" name="Označba mesta vsebine 4" descr="Schoolhouse with solid fill">
            <a:extLst>
              <a:ext uri="{FF2B5EF4-FFF2-40B4-BE49-F238E27FC236}">
                <a16:creationId xmlns:a16="http://schemas.microsoft.com/office/drawing/2014/main" id="{6D2F950A-7DAE-061D-07D5-850F59509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96888" y="4500744"/>
            <a:ext cx="796460" cy="934773"/>
          </a:xfrm>
          <a:prstGeom prst="rect">
            <a:avLst/>
          </a:prstGeom>
        </p:spPr>
      </p:pic>
      <p:pic>
        <p:nvPicPr>
          <p:cNvPr id="32" name="Označba mesta vsebine 4" descr="Schoolhouse with solid fill">
            <a:extLst>
              <a:ext uri="{FF2B5EF4-FFF2-40B4-BE49-F238E27FC236}">
                <a16:creationId xmlns:a16="http://schemas.microsoft.com/office/drawing/2014/main" id="{AFD53F5F-DBFE-9DF1-6CC6-64AEBC9E74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76826" y="2514089"/>
            <a:ext cx="685800" cy="685800"/>
          </a:xfrm>
          <a:prstGeom prst="rect">
            <a:avLst/>
          </a:prstGeom>
        </p:spPr>
      </p:pic>
      <p:sp>
        <p:nvSpPr>
          <p:cNvPr id="33" name="PoljeZBesedilom 32">
            <a:extLst>
              <a:ext uri="{FF2B5EF4-FFF2-40B4-BE49-F238E27FC236}">
                <a16:creationId xmlns:a16="http://schemas.microsoft.com/office/drawing/2014/main" id="{CB531B58-2420-CF63-C39E-484B212621B6}"/>
              </a:ext>
            </a:extLst>
          </p:cNvPr>
          <p:cNvSpPr txBox="1"/>
          <p:nvPr/>
        </p:nvSpPr>
        <p:spPr>
          <a:xfrm>
            <a:off x="9076284" y="4332993"/>
            <a:ext cx="526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chemeClr val="bg1"/>
                </a:solidFill>
              </a:rPr>
              <a:t>7. r.</a:t>
            </a:r>
          </a:p>
        </p:txBody>
      </p:sp>
      <p:sp>
        <p:nvSpPr>
          <p:cNvPr id="34" name="PoljeZBesedilom 33">
            <a:extLst>
              <a:ext uri="{FF2B5EF4-FFF2-40B4-BE49-F238E27FC236}">
                <a16:creationId xmlns:a16="http://schemas.microsoft.com/office/drawing/2014/main" id="{D2E30604-5702-CAAD-A425-114097446EC2}"/>
              </a:ext>
            </a:extLst>
          </p:cNvPr>
          <p:cNvSpPr txBox="1"/>
          <p:nvPr/>
        </p:nvSpPr>
        <p:spPr>
          <a:xfrm>
            <a:off x="9835029" y="4355426"/>
            <a:ext cx="469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chemeClr val="bg1"/>
                </a:solidFill>
              </a:rPr>
              <a:t>9 r.</a:t>
            </a:r>
          </a:p>
        </p:txBody>
      </p:sp>
      <p:sp>
        <p:nvSpPr>
          <p:cNvPr id="35" name="PoljeZBesedilom 34">
            <a:extLst>
              <a:ext uri="{FF2B5EF4-FFF2-40B4-BE49-F238E27FC236}">
                <a16:creationId xmlns:a16="http://schemas.microsoft.com/office/drawing/2014/main" id="{684AE4FF-F9E3-6D13-48F8-73AFDDB0FAC8}"/>
              </a:ext>
            </a:extLst>
          </p:cNvPr>
          <p:cNvSpPr txBox="1"/>
          <p:nvPr/>
        </p:nvSpPr>
        <p:spPr>
          <a:xfrm>
            <a:off x="9108533" y="5262391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chemeClr val="bg1"/>
                </a:solidFill>
              </a:rPr>
              <a:t>825</a:t>
            </a:r>
          </a:p>
        </p:txBody>
      </p:sp>
      <p:sp>
        <p:nvSpPr>
          <p:cNvPr id="36" name="PoljeZBesedilom 35">
            <a:extLst>
              <a:ext uri="{FF2B5EF4-FFF2-40B4-BE49-F238E27FC236}">
                <a16:creationId xmlns:a16="http://schemas.microsoft.com/office/drawing/2014/main" id="{56BEE49D-AA45-A46B-184F-F0E39EBF8BC2}"/>
              </a:ext>
            </a:extLst>
          </p:cNvPr>
          <p:cNvSpPr txBox="1"/>
          <p:nvPr/>
        </p:nvSpPr>
        <p:spPr>
          <a:xfrm>
            <a:off x="9835028" y="5262391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chemeClr val="bg1"/>
                </a:solidFill>
              </a:rPr>
              <a:t>827</a:t>
            </a:r>
          </a:p>
        </p:txBody>
      </p:sp>
      <p:pic>
        <p:nvPicPr>
          <p:cNvPr id="38" name="Slika 37">
            <a:extLst>
              <a:ext uri="{FF2B5EF4-FFF2-40B4-BE49-F238E27FC236}">
                <a16:creationId xmlns:a16="http://schemas.microsoft.com/office/drawing/2014/main" id="{02C7E8F0-EEBF-8B52-3AB3-FD2A1B341C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6" t="1059" r="7866" b="6007"/>
          <a:stretch/>
        </p:blipFill>
        <p:spPr bwMode="auto">
          <a:xfrm>
            <a:off x="5988616" y="4446126"/>
            <a:ext cx="1584199" cy="116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9611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Vsak četrti učenec v preteklosti žrtev </a:t>
            </a:r>
            <a:r>
              <a:rPr lang="sl-SI" dirty="0" err="1"/>
              <a:t>medvrstniškega</a:t>
            </a:r>
            <a:r>
              <a:rPr lang="sl-SI" dirty="0"/>
              <a:t> nasilja v šoli</a:t>
            </a:r>
            <a:endParaRPr lang="en-GB" dirty="0"/>
          </a:p>
        </p:txBody>
      </p:sp>
      <p:sp>
        <p:nvSpPr>
          <p:cNvPr id="43" name="PoljeZBesedilom 42">
            <a:extLst>
              <a:ext uri="{FF2B5EF4-FFF2-40B4-BE49-F238E27FC236}">
                <a16:creationId xmlns:a16="http://schemas.microsoft.com/office/drawing/2014/main" id="{5F53E02A-B3D4-F887-16B0-5E259412E3BB}"/>
              </a:ext>
            </a:extLst>
          </p:cNvPr>
          <p:cNvSpPr txBox="1"/>
          <p:nvPr/>
        </p:nvSpPr>
        <p:spPr>
          <a:xfrm>
            <a:off x="1534568" y="2631455"/>
            <a:ext cx="68615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500" b="1" dirty="0">
                <a:solidFill>
                  <a:schemeClr val="bg1"/>
                </a:solidFill>
              </a:rPr>
              <a:t>ŽRTEV</a:t>
            </a:r>
          </a:p>
        </p:txBody>
      </p:sp>
      <p:sp>
        <p:nvSpPr>
          <p:cNvPr id="44" name="PoljeZBesedilom 43">
            <a:extLst>
              <a:ext uri="{FF2B5EF4-FFF2-40B4-BE49-F238E27FC236}">
                <a16:creationId xmlns:a16="http://schemas.microsoft.com/office/drawing/2014/main" id="{474639C7-8767-2565-7332-DB0C92BF886C}"/>
              </a:ext>
            </a:extLst>
          </p:cNvPr>
          <p:cNvSpPr txBox="1"/>
          <p:nvPr/>
        </p:nvSpPr>
        <p:spPr>
          <a:xfrm>
            <a:off x="1534570" y="3483808"/>
            <a:ext cx="96436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500" b="1" dirty="0">
                <a:solidFill>
                  <a:schemeClr val="bg1"/>
                </a:solidFill>
              </a:rPr>
              <a:t>NASILNEŽ</a:t>
            </a:r>
          </a:p>
        </p:txBody>
      </p:sp>
      <p:sp>
        <p:nvSpPr>
          <p:cNvPr id="45" name="PoljeZBesedilom 44">
            <a:extLst>
              <a:ext uri="{FF2B5EF4-FFF2-40B4-BE49-F238E27FC236}">
                <a16:creationId xmlns:a16="http://schemas.microsoft.com/office/drawing/2014/main" id="{A63F3F00-15E1-2F48-EAF9-8DA4E8D31E0B}"/>
              </a:ext>
            </a:extLst>
          </p:cNvPr>
          <p:cNvSpPr txBox="1"/>
          <p:nvPr/>
        </p:nvSpPr>
        <p:spPr>
          <a:xfrm>
            <a:off x="1534569" y="4517815"/>
            <a:ext cx="13017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500" b="1" dirty="0">
                <a:solidFill>
                  <a:schemeClr val="bg1"/>
                </a:solidFill>
              </a:rPr>
              <a:t>OPAZOVALEC</a:t>
            </a:r>
          </a:p>
        </p:txBody>
      </p:sp>
      <p:grpSp>
        <p:nvGrpSpPr>
          <p:cNvPr id="108" name="Skupina 107">
            <a:extLst>
              <a:ext uri="{FF2B5EF4-FFF2-40B4-BE49-F238E27FC236}">
                <a16:creationId xmlns:a16="http://schemas.microsoft.com/office/drawing/2014/main" id="{98B0A9AA-8904-6FEA-2B14-69BF319ACB7C}"/>
              </a:ext>
            </a:extLst>
          </p:cNvPr>
          <p:cNvGrpSpPr/>
          <p:nvPr/>
        </p:nvGrpSpPr>
        <p:grpSpPr>
          <a:xfrm>
            <a:off x="3582173" y="2537229"/>
            <a:ext cx="6896454" cy="534700"/>
            <a:chOff x="2585206" y="2243141"/>
            <a:chExt cx="9195272" cy="712933"/>
          </a:xfrm>
        </p:grpSpPr>
        <p:pic>
          <p:nvPicPr>
            <p:cNvPr id="81" name="Grafika 80" descr="School boy with solid fill">
              <a:extLst>
                <a:ext uri="{FF2B5EF4-FFF2-40B4-BE49-F238E27FC236}">
                  <a16:creationId xmlns:a16="http://schemas.microsoft.com/office/drawing/2014/main" id="{8ABE7A66-A8B7-735E-DDD3-2E4D9533B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585206" y="2243141"/>
              <a:ext cx="712933" cy="712933"/>
            </a:xfrm>
            <a:prstGeom prst="rect">
              <a:avLst/>
            </a:prstGeom>
          </p:spPr>
        </p:pic>
        <p:grpSp>
          <p:nvGrpSpPr>
            <p:cNvPr id="107" name="Skupina 106">
              <a:extLst>
                <a:ext uri="{FF2B5EF4-FFF2-40B4-BE49-F238E27FC236}">
                  <a16:creationId xmlns:a16="http://schemas.microsoft.com/office/drawing/2014/main" id="{985B1193-BE07-7C59-7A8B-A6D59BE84D38}"/>
                </a:ext>
              </a:extLst>
            </p:cNvPr>
            <p:cNvGrpSpPr/>
            <p:nvPr/>
          </p:nvGrpSpPr>
          <p:grpSpPr>
            <a:xfrm>
              <a:off x="3082180" y="2243141"/>
              <a:ext cx="8698298" cy="712933"/>
              <a:chOff x="3082180" y="2243141"/>
              <a:chExt cx="8698298" cy="712933"/>
            </a:xfrm>
          </p:grpSpPr>
          <p:pic>
            <p:nvPicPr>
              <p:cNvPr id="82" name="Grafika 81" descr="School boy with solid fill">
                <a:extLst>
                  <a:ext uri="{FF2B5EF4-FFF2-40B4-BE49-F238E27FC236}">
                    <a16:creationId xmlns:a16="http://schemas.microsoft.com/office/drawing/2014/main" id="{1A4A5F02-A6DE-B4A9-3679-BAC3896071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082180" y="2243141"/>
                <a:ext cx="712933" cy="712933"/>
              </a:xfrm>
              <a:prstGeom prst="rect">
                <a:avLst/>
              </a:prstGeom>
            </p:spPr>
          </p:pic>
          <p:pic>
            <p:nvPicPr>
              <p:cNvPr id="83" name="Grafika 82" descr="School boy with solid fill">
                <a:extLst>
                  <a:ext uri="{FF2B5EF4-FFF2-40B4-BE49-F238E27FC236}">
                    <a16:creationId xmlns:a16="http://schemas.microsoft.com/office/drawing/2014/main" id="{3D271E1C-F2CB-EDA6-3080-DC60F0CCE5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581265" y="2243141"/>
                <a:ext cx="712933" cy="712933"/>
              </a:xfrm>
              <a:prstGeom prst="rect">
                <a:avLst/>
              </a:prstGeom>
            </p:spPr>
          </p:pic>
          <p:pic>
            <p:nvPicPr>
              <p:cNvPr id="84" name="Grafika 83" descr="School boy with solid fill">
                <a:extLst>
                  <a:ext uri="{FF2B5EF4-FFF2-40B4-BE49-F238E27FC236}">
                    <a16:creationId xmlns:a16="http://schemas.microsoft.com/office/drawing/2014/main" id="{DE7497B1-74FC-0585-642D-355E7F1F80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080350" y="2243141"/>
                <a:ext cx="712933" cy="712933"/>
              </a:xfrm>
              <a:prstGeom prst="rect">
                <a:avLst/>
              </a:prstGeom>
            </p:spPr>
          </p:pic>
          <p:pic>
            <p:nvPicPr>
              <p:cNvPr id="85" name="Grafika 84" descr="School boy with solid fill">
                <a:extLst>
                  <a:ext uri="{FF2B5EF4-FFF2-40B4-BE49-F238E27FC236}">
                    <a16:creationId xmlns:a16="http://schemas.microsoft.com/office/drawing/2014/main" id="{9052D1ED-A715-E38D-957D-038CE8FDBD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078520" y="2243141"/>
                <a:ext cx="712933" cy="712933"/>
              </a:xfrm>
              <a:prstGeom prst="rect">
                <a:avLst/>
              </a:prstGeom>
            </p:spPr>
          </p:pic>
          <p:pic>
            <p:nvPicPr>
              <p:cNvPr id="86" name="Grafika 85" descr="School boy with solid fill">
                <a:extLst>
                  <a:ext uri="{FF2B5EF4-FFF2-40B4-BE49-F238E27FC236}">
                    <a16:creationId xmlns:a16="http://schemas.microsoft.com/office/drawing/2014/main" id="{E9A5D4C5-3562-7283-BB90-84996246A5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579435" y="2243141"/>
                <a:ext cx="712933" cy="712933"/>
              </a:xfrm>
              <a:prstGeom prst="rect">
                <a:avLst/>
              </a:prstGeom>
            </p:spPr>
          </p:pic>
          <p:pic>
            <p:nvPicPr>
              <p:cNvPr id="88" name="Grafika 87" descr="School boy with solid fill">
                <a:extLst>
                  <a:ext uri="{FF2B5EF4-FFF2-40B4-BE49-F238E27FC236}">
                    <a16:creationId xmlns:a16="http://schemas.microsoft.com/office/drawing/2014/main" id="{4C2A1170-BE5E-E82F-E15E-97B2C2F32B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577605" y="2243141"/>
                <a:ext cx="712933" cy="712933"/>
              </a:xfrm>
              <a:prstGeom prst="rect">
                <a:avLst/>
              </a:prstGeom>
            </p:spPr>
          </p:pic>
          <p:pic>
            <p:nvPicPr>
              <p:cNvPr id="92" name="Grafika 91" descr="School boy with solid fill">
                <a:extLst>
                  <a:ext uri="{FF2B5EF4-FFF2-40B4-BE49-F238E27FC236}">
                    <a16:creationId xmlns:a16="http://schemas.microsoft.com/office/drawing/2014/main" id="{4FB65E78-D362-BBC2-C60A-F647E9D1FD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076690" y="2243141"/>
                <a:ext cx="712933" cy="712933"/>
              </a:xfrm>
              <a:prstGeom prst="rect">
                <a:avLst/>
              </a:prstGeom>
            </p:spPr>
          </p:pic>
          <p:pic>
            <p:nvPicPr>
              <p:cNvPr id="97" name="Grafika 96" descr="School boy with solid fill">
                <a:extLst>
                  <a:ext uri="{FF2B5EF4-FFF2-40B4-BE49-F238E27FC236}">
                    <a16:creationId xmlns:a16="http://schemas.microsoft.com/office/drawing/2014/main" id="{7EAD1A81-A50D-3A79-35CA-4256598755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575775" y="2243141"/>
                <a:ext cx="712933" cy="712933"/>
              </a:xfrm>
              <a:prstGeom prst="rect">
                <a:avLst/>
              </a:prstGeom>
            </p:spPr>
          </p:pic>
          <p:pic>
            <p:nvPicPr>
              <p:cNvPr id="98" name="Grafika 97" descr="School boy with solid fill">
                <a:extLst>
                  <a:ext uri="{FF2B5EF4-FFF2-40B4-BE49-F238E27FC236}">
                    <a16:creationId xmlns:a16="http://schemas.microsoft.com/office/drawing/2014/main" id="{B55F05D0-F3F8-A6B9-82FA-45EC0364F6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074860" y="2243141"/>
                <a:ext cx="712933" cy="712933"/>
              </a:xfrm>
              <a:prstGeom prst="rect">
                <a:avLst/>
              </a:prstGeom>
            </p:spPr>
          </p:pic>
          <p:pic>
            <p:nvPicPr>
              <p:cNvPr id="99" name="Grafika 98" descr="School boy with solid fill">
                <a:extLst>
                  <a:ext uri="{FF2B5EF4-FFF2-40B4-BE49-F238E27FC236}">
                    <a16:creationId xmlns:a16="http://schemas.microsoft.com/office/drawing/2014/main" id="{4D0C96F5-4975-5B4D-F173-426ED4A63B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573945" y="2243141"/>
                <a:ext cx="712933" cy="712933"/>
              </a:xfrm>
              <a:prstGeom prst="rect">
                <a:avLst/>
              </a:prstGeom>
            </p:spPr>
          </p:pic>
          <p:pic>
            <p:nvPicPr>
              <p:cNvPr id="100" name="Grafika 99" descr="School boy with solid fill">
                <a:extLst>
                  <a:ext uri="{FF2B5EF4-FFF2-40B4-BE49-F238E27FC236}">
                    <a16:creationId xmlns:a16="http://schemas.microsoft.com/office/drawing/2014/main" id="{DACBBB21-BE85-A6B6-8DC2-FC38812BC4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073030" y="2243141"/>
                <a:ext cx="712933" cy="712933"/>
              </a:xfrm>
              <a:prstGeom prst="rect">
                <a:avLst/>
              </a:prstGeom>
            </p:spPr>
          </p:pic>
          <p:pic>
            <p:nvPicPr>
              <p:cNvPr id="101" name="Grafika 100" descr="School boy with solid fill">
                <a:extLst>
                  <a:ext uri="{FF2B5EF4-FFF2-40B4-BE49-F238E27FC236}">
                    <a16:creationId xmlns:a16="http://schemas.microsoft.com/office/drawing/2014/main" id="{C2AC4E2A-E8CE-14E1-7986-5CBB6BF6FA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071200" y="2243141"/>
                <a:ext cx="712933" cy="712933"/>
              </a:xfrm>
              <a:prstGeom prst="rect">
                <a:avLst/>
              </a:prstGeom>
            </p:spPr>
          </p:pic>
          <p:pic>
            <p:nvPicPr>
              <p:cNvPr id="102" name="Grafika 101" descr="School boy with solid fill">
                <a:extLst>
                  <a:ext uri="{FF2B5EF4-FFF2-40B4-BE49-F238E27FC236}">
                    <a16:creationId xmlns:a16="http://schemas.microsoft.com/office/drawing/2014/main" id="{12D5F746-44DB-38CC-1D01-DCB2774CEE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572115" y="2243141"/>
                <a:ext cx="712933" cy="712933"/>
              </a:xfrm>
              <a:prstGeom prst="rect">
                <a:avLst/>
              </a:prstGeom>
            </p:spPr>
          </p:pic>
          <p:pic>
            <p:nvPicPr>
              <p:cNvPr id="103" name="Grafika 102" descr="School boy with solid fill">
                <a:extLst>
                  <a:ext uri="{FF2B5EF4-FFF2-40B4-BE49-F238E27FC236}">
                    <a16:creationId xmlns:a16="http://schemas.microsoft.com/office/drawing/2014/main" id="{82DEC8F6-D64A-942E-5EC4-77D5788294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570285" y="2243141"/>
                <a:ext cx="712933" cy="712933"/>
              </a:xfrm>
              <a:prstGeom prst="rect">
                <a:avLst/>
              </a:prstGeom>
            </p:spPr>
          </p:pic>
          <p:pic>
            <p:nvPicPr>
              <p:cNvPr id="104" name="Grafika 103" descr="School boy with solid fill">
                <a:extLst>
                  <a:ext uri="{FF2B5EF4-FFF2-40B4-BE49-F238E27FC236}">
                    <a16:creationId xmlns:a16="http://schemas.microsoft.com/office/drawing/2014/main" id="{7BF73209-C93C-2384-39E3-7C35AF6E7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0069370" y="2243141"/>
                <a:ext cx="712933" cy="712933"/>
              </a:xfrm>
              <a:prstGeom prst="rect">
                <a:avLst/>
              </a:prstGeom>
            </p:spPr>
          </p:pic>
          <p:pic>
            <p:nvPicPr>
              <p:cNvPr id="105" name="Grafika 104" descr="School boy with solid fill">
                <a:extLst>
                  <a:ext uri="{FF2B5EF4-FFF2-40B4-BE49-F238E27FC236}">
                    <a16:creationId xmlns:a16="http://schemas.microsoft.com/office/drawing/2014/main" id="{DCEBA563-6870-DF45-E771-010DA2B3D4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568455" y="2243141"/>
                <a:ext cx="712933" cy="712933"/>
              </a:xfrm>
              <a:prstGeom prst="rect">
                <a:avLst/>
              </a:prstGeom>
            </p:spPr>
          </p:pic>
          <p:pic>
            <p:nvPicPr>
              <p:cNvPr id="106" name="Grafika 105" descr="School boy with solid fill">
                <a:extLst>
                  <a:ext uri="{FF2B5EF4-FFF2-40B4-BE49-F238E27FC236}">
                    <a16:creationId xmlns:a16="http://schemas.microsoft.com/office/drawing/2014/main" id="{FE0E6896-E7C3-D1BD-B3EC-165642D205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1067545" y="2243141"/>
                <a:ext cx="712933" cy="712933"/>
              </a:xfrm>
              <a:prstGeom prst="rect">
                <a:avLst/>
              </a:prstGeom>
            </p:spPr>
          </p:pic>
        </p:grpSp>
      </p:grpSp>
      <p:grpSp>
        <p:nvGrpSpPr>
          <p:cNvPr id="109" name="Skupina 108">
            <a:extLst>
              <a:ext uri="{FF2B5EF4-FFF2-40B4-BE49-F238E27FC236}">
                <a16:creationId xmlns:a16="http://schemas.microsoft.com/office/drawing/2014/main" id="{65D51B53-539E-E48B-F58F-2BA886C22568}"/>
              </a:ext>
            </a:extLst>
          </p:cNvPr>
          <p:cNvGrpSpPr/>
          <p:nvPr/>
        </p:nvGrpSpPr>
        <p:grpSpPr>
          <a:xfrm>
            <a:off x="3582173" y="3389582"/>
            <a:ext cx="6896454" cy="534700"/>
            <a:chOff x="2585206" y="2243141"/>
            <a:chExt cx="9195272" cy="712933"/>
          </a:xfrm>
        </p:grpSpPr>
        <p:pic>
          <p:nvPicPr>
            <p:cNvPr id="110" name="Grafika 109" descr="School boy with solid fill">
              <a:extLst>
                <a:ext uri="{FF2B5EF4-FFF2-40B4-BE49-F238E27FC236}">
                  <a16:creationId xmlns:a16="http://schemas.microsoft.com/office/drawing/2014/main" id="{21438040-E7C9-AC68-6526-C0DC0895AA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585206" y="2243141"/>
              <a:ext cx="712933" cy="712933"/>
            </a:xfrm>
            <a:prstGeom prst="rect">
              <a:avLst/>
            </a:prstGeom>
          </p:spPr>
        </p:pic>
        <p:grpSp>
          <p:nvGrpSpPr>
            <p:cNvPr id="111" name="Skupina 110">
              <a:extLst>
                <a:ext uri="{FF2B5EF4-FFF2-40B4-BE49-F238E27FC236}">
                  <a16:creationId xmlns:a16="http://schemas.microsoft.com/office/drawing/2014/main" id="{B4100C1E-334A-CEB2-C94A-4D33B3D38AB1}"/>
                </a:ext>
              </a:extLst>
            </p:cNvPr>
            <p:cNvGrpSpPr/>
            <p:nvPr/>
          </p:nvGrpSpPr>
          <p:grpSpPr>
            <a:xfrm>
              <a:off x="3082180" y="2243141"/>
              <a:ext cx="8698298" cy="712933"/>
              <a:chOff x="3082180" y="2243141"/>
              <a:chExt cx="8698298" cy="712933"/>
            </a:xfrm>
          </p:grpSpPr>
          <p:pic>
            <p:nvPicPr>
              <p:cNvPr id="112" name="Grafika 111" descr="School boy with solid fill">
                <a:extLst>
                  <a:ext uri="{FF2B5EF4-FFF2-40B4-BE49-F238E27FC236}">
                    <a16:creationId xmlns:a16="http://schemas.microsoft.com/office/drawing/2014/main" id="{C249B6EE-70D8-8B0D-054A-ED1C28633E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082180" y="2243141"/>
                <a:ext cx="712933" cy="712933"/>
              </a:xfrm>
              <a:prstGeom prst="rect">
                <a:avLst/>
              </a:prstGeom>
            </p:spPr>
          </p:pic>
          <p:pic>
            <p:nvPicPr>
              <p:cNvPr id="113" name="Grafika 112" descr="School boy with solid fill">
                <a:extLst>
                  <a:ext uri="{FF2B5EF4-FFF2-40B4-BE49-F238E27FC236}">
                    <a16:creationId xmlns:a16="http://schemas.microsoft.com/office/drawing/2014/main" id="{26F7327B-1353-5922-F72C-AEB4395950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581265" y="2243141"/>
                <a:ext cx="712933" cy="712933"/>
              </a:xfrm>
              <a:prstGeom prst="rect">
                <a:avLst/>
              </a:prstGeom>
            </p:spPr>
          </p:pic>
          <p:pic>
            <p:nvPicPr>
              <p:cNvPr id="114" name="Grafika 113" descr="School boy with solid fill">
                <a:extLst>
                  <a:ext uri="{FF2B5EF4-FFF2-40B4-BE49-F238E27FC236}">
                    <a16:creationId xmlns:a16="http://schemas.microsoft.com/office/drawing/2014/main" id="{8DF3CF55-3768-641F-BDC9-1C3F9AEE6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080350" y="2243141"/>
                <a:ext cx="712933" cy="712933"/>
              </a:xfrm>
              <a:prstGeom prst="rect">
                <a:avLst/>
              </a:prstGeom>
            </p:spPr>
          </p:pic>
          <p:pic>
            <p:nvPicPr>
              <p:cNvPr id="115" name="Grafika 114" descr="School boy with solid fill">
                <a:extLst>
                  <a:ext uri="{FF2B5EF4-FFF2-40B4-BE49-F238E27FC236}">
                    <a16:creationId xmlns:a16="http://schemas.microsoft.com/office/drawing/2014/main" id="{C84FAB13-47EF-2B42-C726-FEDACCAA9B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078520" y="2243141"/>
                <a:ext cx="712933" cy="712933"/>
              </a:xfrm>
              <a:prstGeom prst="rect">
                <a:avLst/>
              </a:prstGeom>
            </p:spPr>
          </p:pic>
          <p:pic>
            <p:nvPicPr>
              <p:cNvPr id="116" name="Grafika 115" descr="School boy with solid fill">
                <a:extLst>
                  <a:ext uri="{FF2B5EF4-FFF2-40B4-BE49-F238E27FC236}">
                    <a16:creationId xmlns:a16="http://schemas.microsoft.com/office/drawing/2014/main" id="{E8B4B128-A202-B571-F8DC-3B8B219347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579435" y="2243141"/>
                <a:ext cx="712933" cy="712933"/>
              </a:xfrm>
              <a:prstGeom prst="rect">
                <a:avLst/>
              </a:prstGeom>
            </p:spPr>
          </p:pic>
          <p:pic>
            <p:nvPicPr>
              <p:cNvPr id="117" name="Grafika 116" descr="School boy with solid fill">
                <a:extLst>
                  <a:ext uri="{FF2B5EF4-FFF2-40B4-BE49-F238E27FC236}">
                    <a16:creationId xmlns:a16="http://schemas.microsoft.com/office/drawing/2014/main" id="{A02512C6-5AD1-C949-8DEC-189014B0AC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577605" y="2243141"/>
                <a:ext cx="712933" cy="712933"/>
              </a:xfrm>
              <a:prstGeom prst="rect">
                <a:avLst/>
              </a:prstGeom>
            </p:spPr>
          </p:pic>
          <p:pic>
            <p:nvPicPr>
              <p:cNvPr id="118" name="Grafika 117" descr="School boy with solid fill">
                <a:extLst>
                  <a:ext uri="{FF2B5EF4-FFF2-40B4-BE49-F238E27FC236}">
                    <a16:creationId xmlns:a16="http://schemas.microsoft.com/office/drawing/2014/main" id="{0A246D8D-137D-109E-8570-341CA2A5F3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076690" y="2243141"/>
                <a:ext cx="712933" cy="712933"/>
              </a:xfrm>
              <a:prstGeom prst="rect">
                <a:avLst/>
              </a:prstGeom>
            </p:spPr>
          </p:pic>
          <p:pic>
            <p:nvPicPr>
              <p:cNvPr id="119" name="Grafika 118" descr="School boy with solid fill">
                <a:extLst>
                  <a:ext uri="{FF2B5EF4-FFF2-40B4-BE49-F238E27FC236}">
                    <a16:creationId xmlns:a16="http://schemas.microsoft.com/office/drawing/2014/main" id="{A4D95098-6F89-7A95-C1D8-859DBB6111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575775" y="2243141"/>
                <a:ext cx="712933" cy="712933"/>
              </a:xfrm>
              <a:prstGeom prst="rect">
                <a:avLst/>
              </a:prstGeom>
            </p:spPr>
          </p:pic>
          <p:pic>
            <p:nvPicPr>
              <p:cNvPr id="120" name="Grafika 119" descr="School boy with solid fill">
                <a:extLst>
                  <a:ext uri="{FF2B5EF4-FFF2-40B4-BE49-F238E27FC236}">
                    <a16:creationId xmlns:a16="http://schemas.microsoft.com/office/drawing/2014/main" id="{BC9D3A89-0705-D07C-D62A-79158FDF04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074860" y="2243141"/>
                <a:ext cx="712933" cy="712933"/>
              </a:xfrm>
              <a:prstGeom prst="rect">
                <a:avLst/>
              </a:prstGeom>
            </p:spPr>
          </p:pic>
          <p:pic>
            <p:nvPicPr>
              <p:cNvPr id="121" name="Grafika 120" descr="School boy with solid fill">
                <a:extLst>
                  <a:ext uri="{FF2B5EF4-FFF2-40B4-BE49-F238E27FC236}">
                    <a16:creationId xmlns:a16="http://schemas.microsoft.com/office/drawing/2014/main" id="{8AFC911D-74C8-3CD1-8658-909924C150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573945" y="2243141"/>
                <a:ext cx="712933" cy="712933"/>
              </a:xfrm>
              <a:prstGeom prst="rect">
                <a:avLst/>
              </a:prstGeom>
            </p:spPr>
          </p:pic>
          <p:pic>
            <p:nvPicPr>
              <p:cNvPr id="122" name="Grafika 121" descr="School boy with solid fill">
                <a:extLst>
                  <a:ext uri="{FF2B5EF4-FFF2-40B4-BE49-F238E27FC236}">
                    <a16:creationId xmlns:a16="http://schemas.microsoft.com/office/drawing/2014/main" id="{A44A490C-6803-1439-342F-7309180367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073030" y="2243141"/>
                <a:ext cx="712933" cy="712933"/>
              </a:xfrm>
              <a:prstGeom prst="rect">
                <a:avLst/>
              </a:prstGeom>
            </p:spPr>
          </p:pic>
          <p:pic>
            <p:nvPicPr>
              <p:cNvPr id="123" name="Grafika 122" descr="School boy with solid fill">
                <a:extLst>
                  <a:ext uri="{FF2B5EF4-FFF2-40B4-BE49-F238E27FC236}">
                    <a16:creationId xmlns:a16="http://schemas.microsoft.com/office/drawing/2014/main" id="{B1D3C607-4333-8C86-A11B-9106F1FD97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071200" y="2243141"/>
                <a:ext cx="712933" cy="712933"/>
              </a:xfrm>
              <a:prstGeom prst="rect">
                <a:avLst/>
              </a:prstGeom>
            </p:spPr>
          </p:pic>
          <p:pic>
            <p:nvPicPr>
              <p:cNvPr id="124" name="Grafika 123" descr="School boy with solid fill">
                <a:extLst>
                  <a:ext uri="{FF2B5EF4-FFF2-40B4-BE49-F238E27FC236}">
                    <a16:creationId xmlns:a16="http://schemas.microsoft.com/office/drawing/2014/main" id="{A4102FC2-2279-780B-5CCC-CEFB745411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572115" y="2243141"/>
                <a:ext cx="712933" cy="712933"/>
              </a:xfrm>
              <a:prstGeom prst="rect">
                <a:avLst/>
              </a:prstGeom>
            </p:spPr>
          </p:pic>
          <p:pic>
            <p:nvPicPr>
              <p:cNvPr id="125" name="Grafika 124" descr="School boy with solid fill">
                <a:extLst>
                  <a:ext uri="{FF2B5EF4-FFF2-40B4-BE49-F238E27FC236}">
                    <a16:creationId xmlns:a16="http://schemas.microsoft.com/office/drawing/2014/main" id="{C9648E0D-CCC9-D939-B9BA-0216C87B1C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570285" y="2243141"/>
                <a:ext cx="712933" cy="712933"/>
              </a:xfrm>
              <a:prstGeom prst="rect">
                <a:avLst/>
              </a:prstGeom>
            </p:spPr>
          </p:pic>
          <p:pic>
            <p:nvPicPr>
              <p:cNvPr id="126" name="Grafika 125" descr="School boy with solid fill">
                <a:extLst>
                  <a:ext uri="{FF2B5EF4-FFF2-40B4-BE49-F238E27FC236}">
                    <a16:creationId xmlns:a16="http://schemas.microsoft.com/office/drawing/2014/main" id="{11B9EC73-934D-0A2D-6CDA-397AB0D651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069370" y="2243141"/>
                <a:ext cx="712933" cy="712933"/>
              </a:xfrm>
              <a:prstGeom prst="rect">
                <a:avLst/>
              </a:prstGeom>
            </p:spPr>
          </p:pic>
          <p:pic>
            <p:nvPicPr>
              <p:cNvPr id="127" name="Grafika 126" descr="School boy with solid fill">
                <a:extLst>
                  <a:ext uri="{FF2B5EF4-FFF2-40B4-BE49-F238E27FC236}">
                    <a16:creationId xmlns:a16="http://schemas.microsoft.com/office/drawing/2014/main" id="{7336923C-FEA4-20C1-98E9-8AB6896EA5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568455" y="2243141"/>
                <a:ext cx="712933" cy="712933"/>
              </a:xfrm>
              <a:prstGeom prst="rect">
                <a:avLst/>
              </a:prstGeom>
            </p:spPr>
          </p:pic>
          <p:pic>
            <p:nvPicPr>
              <p:cNvPr id="128" name="Grafika 127" descr="School boy with solid fill">
                <a:extLst>
                  <a:ext uri="{FF2B5EF4-FFF2-40B4-BE49-F238E27FC236}">
                    <a16:creationId xmlns:a16="http://schemas.microsoft.com/office/drawing/2014/main" id="{0088ED4C-AD38-56A5-49C1-7CF3D0CA6C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1067545" y="2243141"/>
                <a:ext cx="712933" cy="712933"/>
              </a:xfrm>
              <a:prstGeom prst="rect">
                <a:avLst/>
              </a:prstGeom>
            </p:spPr>
          </p:pic>
        </p:grpSp>
      </p:grpSp>
      <p:grpSp>
        <p:nvGrpSpPr>
          <p:cNvPr id="129" name="Skupina 128">
            <a:extLst>
              <a:ext uri="{FF2B5EF4-FFF2-40B4-BE49-F238E27FC236}">
                <a16:creationId xmlns:a16="http://schemas.microsoft.com/office/drawing/2014/main" id="{C160DBE8-B957-376E-3AF2-3B1B355F57D3}"/>
              </a:ext>
            </a:extLst>
          </p:cNvPr>
          <p:cNvGrpSpPr/>
          <p:nvPr/>
        </p:nvGrpSpPr>
        <p:grpSpPr>
          <a:xfrm>
            <a:off x="3582173" y="4423588"/>
            <a:ext cx="6896454" cy="534700"/>
            <a:chOff x="2585206" y="2243141"/>
            <a:chExt cx="9195272" cy="712933"/>
          </a:xfrm>
        </p:grpSpPr>
        <p:pic>
          <p:nvPicPr>
            <p:cNvPr id="130" name="Grafika 129" descr="School boy with solid fill">
              <a:extLst>
                <a:ext uri="{FF2B5EF4-FFF2-40B4-BE49-F238E27FC236}">
                  <a16:creationId xmlns:a16="http://schemas.microsoft.com/office/drawing/2014/main" id="{7524798D-8D03-9591-C1AC-2DC58DE6DE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585206" y="2243141"/>
              <a:ext cx="712933" cy="712933"/>
            </a:xfrm>
            <a:prstGeom prst="rect">
              <a:avLst/>
            </a:prstGeom>
          </p:spPr>
        </p:pic>
        <p:grpSp>
          <p:nvGrpSpPr>
            <p:cNvPr id="131" name="Skupina 130">
              <a:extLst>
                <a:ext uri="{FF2B5EF4-FFF2-40B4-BE49-F238E27FC236}">
                  <a16:creationId xmlns:a16="http://schemas.microsoft.com/office/drawing/2014/main" id="{7DA63444-E31C-C73D-EACA-DC6D0F3AB1C3}"/>
                </a:ext>
              </a:extLst>
            </p:cNvPr>
            <p:cNvGrpSpPr/>
            <p:nvPr/>
          </p:nvGrpSpPr>
          <p:grpSpPr>
            <a:xfrm>
              <a:off x="3082180" y="2243141"/>
              <a:ext cx="8698298" cy="712933"/>
              <a:chOff x="3082180" y="2243141"/>
              <a:chExt cx="8698298" cy="712933"/>
            </a:xfrm>
          </p:grpSpPr>
          <p:pic>
            <p:nvPicPr>
              <p:cNvPr id="132" name="Grafika 131" descr="School boy with solid fill">
                <a:extLst>
                  <a:ext uri="{FF2B5EF4-FFF2-40B4-BE49-F238E27FC236}">
                    <a16:creationId xmlns:a16="http://schemas.microsoft.com/office/drawing/2014/main" id="{59994914-9740-DBFC-DA41-C2C74AC779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082180" y="2243141"/>
                <a:ext cx="712933" cy="712933"/>
              </a:xfrm>
              <a:prstGeom prst="rect">
                <a:avLst/>
              </a:prstGeom>
            </p:spPr>
          </p:pic>
          <p:pic>
            <p:nvPicPr>
              <p:cNvPr id="133" name="Grafika 132" descr="School boy with solid fill">
                <a:extLst>
                  <a:ext uri="{FF2B5EF4-FFF2-40B4-BE49-F238E27FC236}">
                    <a16:creationId xmlns:a16="http://schemas.microsoft.com/office/drawing/2014/main" id="{D119242D-A3B5-CAA1-1A3A-37F308E0E0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581265" y="2243141"/>
                <a:ext cx="712933" cy="712933"/>
              </a:xfrm>
              <a:prstGeom prst="rect">
                <a:avLst/>
              </a:prstGeom>
            </p:spPr>
          </p:pic>
          <p:pic>
            <p:nvPicPr>
              <p:cNvPr id="134" name="Grafika 133" descr="School boy with solid fill">
                <a:extLst>
                  <a:ext uri="{FF2B5EF4-FFF2-40B4-BE49-F238E27FC236}">
                    <a16:creationId xmlns:a16="http://schemas.microsoft.com/office/drawing/2014/main" id="{AF48A347-DC3C-7655-6EE3-4E7DB35FB3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080350" y="2243141"/>
                <a:ext cx="712933" cy="712933"/>
              </a:xfrm>
              <a:prstGeom prst="rect">
                <a:avLst/>
              </a:prstGeom>
            </p:spPr>
          </p:pic>
          <p:pic>
            <p:nvPicPr>
              <p:cNvPr id="135" name="Grafika 134" descr="School boy with solid fill">
                <a:extLst>
                  <a:ext uri="{FF2B5EF4-FFF2-40B4-BE49-F238E27FC236}">
                    <a16:creationId xmlns:a16="http://schemas.microsoft.com/office/drawing/2014/main" id="{FCB3EC06-2EF8-D828-3AFC-12E1F4009C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078520" y="2243141"/>
                <a:ext cx="712933" cy="712933"/>
              </a:xfrm>
              <a:prstGeom prst="rect">
                <a:avLst/>
              </a:prstGeom>
            </p:spPr>
          </p:pic>
          <p:pic>
            <p:nvPicPr>
              <p:cNvPr id="136" name="Grafika 135" descr="School boy with solid fill">
                <a:extLst>
                  <a:ext uri="{FF2B5EF4-FFF2-40B4-BE49-F238E27FC236}">
                    <a16:creationId xmlns:a16="http://schemas.microsoft.com/office/drawing/2014/main" id="{20995366-5172-E1AF-39F3-56CAF98077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579435" y="2243141"/>
                <a:ext cx="712933" cy="712933"/>
              </a:xfrm>
              <a:prstGeom prst="rect">
                <a:avLst/>
              </a:prstGeom>
            </p:spPr>
          </p:pic>
          <p:pic>
            <p:nvPicPr>
              <p:cNvPr id="137" name="Grafika 136" descr="School boy with solid fill">
                <a:extLst>
                  <a:ext uri="{FF2B5EF4-FFF2-40B4-BE49-F238E27FC236}">
                    <a16:creationId xmlns:a16="http://schemas.microsoft.com/office/drawing/2014/main" id="{999D3E8B-9F63-DD2B-03A6-5C92D7FE8C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577605" y="2243141"/>
                <a:ext cx="712933" cy="712933"/>
              </a:xfrm>
              <a:prstGeom prst="rect">
                <a:avLst/>
              </a:prstGeom>
            </p:spPr>
          </p:pic>
          <p:pic>
            <p:nvPicPr>
              <p:cNvPr id="138" name="Grafika 137" descr="School boy with solid fill">
                <a:extLst>
                  <a:ext uri="{FF2B5EF4-FFF2-40B4-BE49-F238E27FC236}">
                    <a16:creationId xmlns:a16="http://schemas.microsoft.com/office/drawing/2014/main" id="{4651887C-3D55-2ADB-AA7D-B1C9C211B9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076690" y="2243141"/>
                <a:ext cx="712933" cy="712933"/>
              </a:xfrm>
              <a:prstGeom prst="rect">
                <a:avLst/>
              </a:prstGeom>
            </p:spPr>
          </p:pic>
          <p:pic>
            <p:nvPicPr>
              <p:cNvPr id="139" name="Grafika 138" descr="School boy with solid fill">
                <a:extLst>
                  <a:ext uri="{FF2B5EF4-FFF2-40B4-BE49-F238E27FC236}">
                    <a16:creationId xmlns:a16="http://schemas.microsoft.com/office/drawing/2014/main" id="{B78C7D6E-DC91-87C0-3E56-8208D0778C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575775" y="2243141"/>
                <a:ext cx="712933" cy="712933"/>
              </a:xfrm>
              <a:prstGeom prst="rect">
                <a:avLst/>
              </a:prstGeom>
            </p:spPr>
          </p:pic>
          <p:pic>
            <p:nvPicPr>
              <p:cNvPr id="140" name="Grafika 139" descr="School boy with solid fill">
                <a:extLst>
                  <a:ext uri="{FF2B5EF4-FFF2-40B4-BE49-F238E27FC236}">
                    <a16:creationId xmlns:a16="http://schemas.microsoft.com/office/drawing/2014/main" id="{AFD5B295-18F3-3D19-50B3-68B33917AF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074860" y="2243141"/>
                <a:ext cx="712933" cy="712933"/>
              </a:xfrm>
              <a:prstGeom prst="rect">
                <a:avLst/>
              </a:prstGeom>
            </p:spPr>
          </p:pic>
          <p:pic>
            <p:nvPicPr>
              <p:cNvPr id="141" name="Grafika 140" descr="School boy with solid fill">
                <a:extLst>
                  <a:ext uri="{FF2B5EF4-FFF2-40B4-BE49-F238E27FC236}">
                    <a16:creationId xmlns:a16="http://schemas.microsoft.com/office/drawing/2014/main" id="{F8F44933-1B5E-ACED-E7BE-E802BF8411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573945" y="2243141"/>
                <a:ext cx="712933" cy="712933"/>
              </a:xfrm>
              <a:prstGeom prst="rect">
                <a:avLst/>
              </a:prstGeom>
            </p:spPr>
          </p:pic>
          <p:pic>
            <p:nvPicPr>
              <p:cNvPr id="142" name="Grafika 141" descr="School boy with solid fill">
                <a:extLst>
                  <a:ext uri="{FF2B5EF4-FFF2-40B4-BE49-F238E27FC236}">
                    <a16:creationId xmlns:a16="http://schemas.microsoft.com/office/drawing/2014/main" id="{90259D62-009F-A5CE-7BF7-F8A4626266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073030" y="2243141"/>
                <a:ext cx="712933" cy="712933"/>
              </a:xfrm>
              <a:prstGeom prst="rect">
                <a:avLst/>
              </a:prstGeom>
            </p:spPr>
          </p:pic>
          <p:pic>
            <p:nvPicPr>
              <p:cNvPr id="143" name="Grafika 142" descr="School boy with solid fill">
                <a:extLst>
                  <a:ext uri="{FF2B5EF4-FFF2-40B4-BE49-F238E27FC236}">
                    <a16:creationId xmlns:a16="http://schemas.microsoft.com/office/drawing/2014/main" id="{D4164BD5-0C66-9801-2F82-23FB831B10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071200" y="2243141"/>
                <a:ext cx="712933" cy="712933"/>
              </a:xfrm>
              <a:prstGeom prst="rect">
                <a:avLst/>
              </a:prstGeom>
            </p:spPr>
          </p:pic>
          <p:pic>
            <p:nvPicPr>
              <p:cNvPr id="144" name="Grafika 143" descr="School boy with solid fill">
                <a:extLst>
                  <a:ext uri="{FF2B5EF4-FFF2-40B4-BE49-F238E27FC236}">
                    <a16:creationId xmlns:a16="http://schemas.microsoft.com/office/drawing/2014/main" id="{EBFD668C-FB0D-EE6B-B0D6-AEBFE6D982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572115" y="2243141"/>
                <a:ext cx="712933" cy="712933"/>
              </a:xfrm>
              <a:prstGeom prst="rect">
                <a:avLst/>
              </a:prstGeom>
            </p:spPr>
          </p:pic>
          <p:pic>
            <p:nvPicPr>
              <p:cNvPr id="145" name="Grafika 144" descr="School boy with solid fill">
                <a:extLst>
                  <a:ext uri="{FF2B5EF4-FFF2-40B4-BE49-F238E27FC236}">
                    <a16:creationId xmlns:a16="http://schemas.microsoft.com/office/drawing/2014/main" id="{C285A5AC-2796-D627-A8BE-4C07DAF854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570285" y="2243141"/>
                <a:ext cx="712933" cy="712933"/>
              </a:xfrm>
              <a:prstGeom prst="rect">
                <a:avLst/>
              </a:prstGeom>
            </p:spPr>
          </p:pic>
          <p:pic>
            <p:nvPicPr>
              <p:cNvPr id="146" name="Grafika 145" descr="School boy with solid fill">
                <a:extLst>
                  <a:ext uri="{FF2B5EF4-FFF2-40B4-BE49-F238E27FC236}">
                    <a16:creationId xmlns:a16="http://schemas.microsoft.com/office/drawing/2014/main" id="{668232A1-53E0-9034-05D0-1BED01E44F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069370" y="2243141"/>
                <a:ext cx="712933" cy="712933"/>
              </a:xfrm>
              <a:prstGeom prst="rect">
                <a:avLst/>
              </a:prstGeom>
            </p:spPr>
          </p:pic>
          <p:pic>
            <p:nvPicPr>
              <p:cNvPr id="147" name="Grafika 146" descr="School boy with solid fill">
                <a:extLst>
                  <a:ext uri="{FF2B5EF4-FFF2-40B4-BE49-F238E27FC236}">
                    <a16:creationId xmlns:a16="http://schemas.microsoft.com/office/drawing/2014/main" id="{89CA95FA-13CD-F94D-CB23-34E38CFBF7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568455" y="2243141"/>
                <a:ext cx="712933" cy="712933"/>
              </a:xfrm>
              <a:prstGeom prst="rect">
                <a:avLst/>
              </a:prstGeom>
            </p:spPr>
          </p:pic>
          <p:pic>
            <p:nvPicPr>
              <p:cNvPr id="148" name="Grafika 147" descr="School boy with solid fill">
                <a:extLst>
                  <a:ext uri="{FF2B5EF4-FFF2-40B4-BE49-F238E27FC236}">
                    <a16:creationId xmlns:a16="http://schemas.microsoft.com/office/drawing/2014/main" id="{E3CC4402-86A5-A22D-A6B6-399B00EDC3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1067545" y="2243141"/>
                <a:ext cx="712933" cy="712933"/>
              </a:xfrm>
              <a:prstGeom prst="rect">
                <a:avLst/>
              </a:prstGeom>
            </p:spPr>
          </p:pic>
        </p:grpSp>
      </p:grpSp>
      <p:graphicFrame>
        <p:nvGraphicFramePr>
          <p:cNvPr id="151" name="Grafikon 150">
            <a:extLst>
              <a:ext uri="{FF2B5EF4-FFF2-40B4-BE49-F238E27FC236}">
                <a16:creationId xmlns:a16="http://schemas.microsoft.com/office/drawing/2014/main" id="{596ADF1B-7075-B582-F6F6-185C0EB268DD}"/>
              </a:ext>
            </a:extLst>
          </p:cNvPr>
          <p:cNvGraphicFramePr/>
          <p:nvPr/>
        </p:nvGraphicFramePr>
        <p:xfrm>
          <a:off x="2747894" y="2125267"/>
          <a:ext cx="948017" cy="1358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2" name="Grafikon 151">
            <a:extLst>
              <a:ext uri="{FF2B5EF4-FFF2-40B4-BE49-F238E27FC236}">
                <a16:creationId xmlns:a16="http://schemas.microsoft.com/office/drawing/2014/main" id="{FBCD9BA7-2ECA-F250-BC5A-96B782B01D1E}"/>
              </a:ext>
            </a:extLst>
          </p:cNvPr>
          <p:cNvGraphicFramePr/>
          <p:nvPr/>
        </p:nvGraphicFramePr>
        <p:xfrm>
          <a:off x="2738743" y="2977620"/>
          <a:ext cx="948017" cy="1358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53" name="Grafikon 152">
            <a:extLst>
              <a:ext uri="{FF2B5EF4-FFF2-40B4-BE49-F238E27FC236}">
                <a16:creationId xmlns:a16="http://schemas.microsoft.com/office/drawing/2014/main" id="{01E78E04-3F78-488A-F468-0FA13B79D6B8}"/>
              </a:ext>
            </a:extLst>
          </p:cNvPr>
          <p:cNvGraphicFramePr/>
          <p:nvPr/>
        </p:nvGraphicFramePr>
        <p:xfrm>
          <a:off x="2671307" y="4011626"/>
          <a:ext cx="948017" cy="1358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58" name="PoljeZBesedilom 157">
            <a:extLst>
              <a:ext uri="{FF2B5EF4-FFF2-40B4-BE49-F238E27FC236}">
                <a16:creationId xmlns:a16="http://schemas.microsoft.com/office/drawing/2014/main" id="{083E0FC6-3FFF-2A91-A0D7-D655422B2B45}"/>
              </a:ext>
            </a:extLst>
          </p:cNvPr>
          <p:cNvSpPr txBox="1"/>
          <p:nvPr/>
        </p:nvSpPr>
        <p:spPr>
          <a:xfrm>
            <a:off x="3308643" y="3169951"/>
            <a:ext cx="5347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350" b="1" dirty="0">
                <a:solidFill>
                  <a:srgbClr val="FF0000"/>
                </a:solidFill>
              </a:rPr>
              <a:t>16 %</a:t>
            </a:r>
          </a:p>
        </p:txBody>
      </p:sp>
      <p:sp>
        <p:nvSpPr>
          <p:cNvPr id="159" name="PoljeZBesedilom 158">
            <a:extLst>
              <a:ext uri="{FF2B5EF4-FFF2-40B4-BE49-F238E27FC236}">
                <a16:creationId xmlns:a16="http://schemas.microsoft.com/office/drawing/2014/main" id="{6A1B0CB1-EF26-B249-3816-C6FF2128FF66}"/>
              </a:ext>
            </a:extLst>
          </p:cNvPr>
          <p:cNvSpPr txBox="1"/>
          <p:nvPr/>
        </p:nvSpPr>
        <p:spPr>
          <a:xfrm>
            <a:off x="3279797" y="4241416"/>
            <a:ext cx="57933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350" b="1" dirty="0">
                <a:solidFill>
                  <a:srgbClr val="FF0000"/>
                </a:solidFill>
              </a:rPr>
              <a:t>32 %</a:t>
            </a:r>
          </a:p>
        </p:txBody>
      </p:sp>
      <p:sp>
        <p:nvSpPr>
          <p:cNvPr id="160" name="PoljeZBesedilom 159">
            <a:extLst>
              <a:ext uri="{FF2B5EF4-FFF2-40B4-BE49-F238E27FC236}">
                <a16:creationId xmlns:a16="http://schemas.microsoft.com/office/drawing/2014/main" id="{73C75C9E-1C85-C5DF-A68C-CCE87B812285}"/>
              </a:ext>
            </a:extLst>
          </p:cNvPr>
          <p:cNvSpPr txBox="1"/>
          <p:nvPr/>
        </p:nvSpPr>
        <p:spPr>
          <a:xfrm>
            <a:off x="3279799" y="2264794"/>
            <a:ext cx="62845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350" b="1" dirty="0">
                <a:solidFill>
                  <a:srgbClr val="FF0000"/>
                </a:solidFill>
              </a:rPr>
              <a:t>19 %</a:t>
            </a:r>
          </a:p>
        </p:txBody>
      </p:sp>
    </p:spTree>
    <p:extLst>
      <p:ext uri="{BB962C8B-B14F-4D97-AF65-F5344CB8AC3E}">
        <p14:creationId xmlns:p14="http://schemas.microsoft.com/office/powerpoint/2010/main" val="391789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/>
      <p:bldP spid="159" grpId="0"/>
      <p:bldP spid="16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slov 16">
            <a:extLst>
              <a:ext uri="{FF2B5EF4-FFF2-40B4-BE49-F238E27FC236}">
                <a16:creationId xmlns:a16="http://schemas.microsoft.com/office/drawing/2014/main" id="{D166E7B1-6E1D-7361-6311-D224F0575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300" y="1138425"/>
            <a:ext cx="8229600" cy="610820"/>
          </a:xfrm>
        </p:spPr>
        <p:txBody>
          <a:bodyPr>
            <a:normAutofit fontScale="90000"/>
          </a:bodyPr>
          <a:lstStyle/>
          <a:p>
            <a:pPr algn="ctr"/>
            <a:br>
              <a:rPr lang="sl-SI" dirty="0"/>
            </a:br>
            <a:r>
              <a:rPr lang="sl-SI" dirty="0"/>
              <a:t>Izkušnja z nasiljem</a:t>
            </a:r>
          </a:p>
        </p:txBody>
      </p:sp>
      <p:graphicFrame>
        <p:nvGraphicFramePr>
          <p:cNvPr id="18" name="Označba mesta vsebine 17">
            <a:extLst>
              <a:ext uri="{FF2B5EF4-FFF2-40B4-BE49-F238E27FC236}">
                <a16:creationId xmlns:a16="http://schemas.microsoft.com/office/drawing/2014/main" id="{7B21FC5E-1CA5-97DF-F9A0-A142972C836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509345" y="2196652"/>
          <a:ext cx="7529513" cy="3383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27478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Skupina 63"/>
          <p:cNvGrpSpPr/>
          <p:nvPr/>
        </p:nvGrpSpPr>
        <p:grpSpPr>
          <a:xfrm>
            <a:off x="1599294" y="1017799"/>
            <a:ext cx="9751381" cy="2347461"/>
            <a:chOff x="656493" y="1033800"/>
            <a:chExt cx="10916372" cy="2638101"/>
          </a:xfrm>
        </p:grpSpPr>
        <p:cxnSp>
          <p:nvCxnSpPr>
            <p:cNvPr id="7" name="Raven povezovalnik 6"/>
            <p:cNvCxnSpPr/>
            <p:nvPr/>
          </p:nvCxnSpPr>
          <p:spPr>
            <a:xfrm>
              <a:off x="656493" y="2229828"/>
              <a:ext cx="9551866" cy="36478"/>
            </a:xfrm>
            <a:prstGeom prst="line">
              <a:avLst/>
            </a:prstGeom>
            <a:ln w="1016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Škarnice 9"/>
            <p:cNvSpPr/>
            <p:nvPr/>
          </p:nvSpPr>
          <p:spPr>
            <a:xfrm>
              <a:off x="10272674" y="2208512"/>
              <a:ext cx="287214" cy="99646"/>
            </a:xfrm>
            <a:prstGeom prst="chevron">
              <a:avLst/>
            </a:prstGeom>
            <a:solidFill>
              <a:srgbClr val="171717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solidFill>
                  <a:schemeClr val="tx1"/>
                </a:solidFill>
              </a:endParaRPr>
            </a:p>
          </p:txBody>
        </p:sp>
        <p:sp>
          <p:nvSpPr>
            <p:cNvPr id="11" name="Škarnice 10"/>
            <p:cNvSpPr/>
            <p:nvPr/>
          </p:nvSpPr>
          <p:spPr>
            <a:xfrm>
              <a:off x="10612994" y="2208512"/>
              <a:ext cx="287214" cy="99646"/>
            </a:xfrm>
            <a:prstGeom prst="chevron">
              <a:avLst/>
            </a:prstGeom>
            <a:solidFill>
              <a:srgbClr val="171717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solidFill>
                  <a:schemeClr val="tx1"/>
                </a:solidFill>
              </a:endParaRPr>
            </a:p>
          </p:txBody>
        </p:sp>
        <p:cxnSp>
          <p:nvCxnSpPr>
            <p:cNvPr id="13" name="Raven povezovalnik 12"/>
            <p:cNvCxnSpPr/>
            <p:nvPr/>
          </p:nvCxnSpPr>
          <p:spPr>
            <a:xfrm flipH="1">
              <a:off x="664266" y="1585320"/>
              <a:ext cx="6823" cy="64450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aven povezovalnik 18"/>
            <p:cNvCxnSpPr/>
            <p:nvPr/>
          </p:nvCxnSpPr>
          <p:spPr>
            <a:xfrm flipH="1">
              <a:off x="1815684" y="2266306"/>
              <a:ext cx="6823" cy="64450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aven povezovalnik 19"/>
            <p:cNvCxnSpPr/>
            <p:nvPr/>
          </p:nvCxnSpPr>
          <p:spPr>
            <a:xfrm flipH="1">
              <a:off x="3190642" y="1592998"/>
              <a:ext cx="6823" cy="64450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aven povezovalnik 20"/>
            <p:cNvCxnSpPr/>
            <p:nvPr/>
          </p:nvCxnSpPr>
          <p:spPr>
            <a:xfrm flipH="1">
              <a:off x="4752130" y="2284238"/>
              <a:ext cx="6823" cy="64450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aven povezovalnik 21"/>
            <p:cNvCxnSpPr/>
            <p:nvPr/>
          </p:nvCxnSpPr>
          <p:spPr>
            <a:xfrm flipH="1">
              <a:off x="6165738" y="1592998"/>
              <a:ext cx="6823" cy="64450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aven povezovalnik 22"/>
            <p:cNvCxnSpPr/>
            <p:nvPr/>
          </p:nvCxnSpPr>
          <p:spPr>
            <a:xfrm flipH="1">
              <a:off x="7804931" y="2284238"/>
              <a:ext cx="6823" cy="64450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aven povezovalnik 23"/>
            <p:cNvCxnSpPr/>
            <p:nvPr/>
          </p:nvCxnSpPr>
          <p:spPr>
            <a:xfrm flipH="1">
              <a:off x="9390820" y="1588559"/>
              <a:ext cx="6823" cy="64450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PoljeZBesedilom 26"/>
            <p:cNvSpPr txBox="1"/>
            <p:nvPr/>
          </p:nvSpPr>
          <p:spPr>
            <a:xfrm>
              <a:off x="716938" y="1127437"/>
              <a:ext cx="1936750" cy="1003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1100" b="1" dirty="0">
                  <a:solidFill>
                    <a:schemeClr val="bg1"/>
                  </a:solidFill>
                </a:rPr>
                <a:t>Začetek projekta </a:t>
              </a:r>
            </a:p>
            <a:p>
              <a:r>
                <a:rPr lang="sl-SI" sz="900" dirty="0" err="1">
                  <a:solidFill>
                    <a:schemeClr val="bg1">
                      <a:lumMod val="75000"/>
                    </a:schemeClr>
                  </a:solidFill>
                </a:rPr>
                <a:t>Kick-off</a:t>
              </a:r>
              <a:r>
                <a:rPr lang="sl-SI" sz="900" dirty="0">
                  <a:solidFill>
                    <a:schemeClr val="bg1">
                      <a:lumMod val="75000"/>
                    </a:schemeClr>
                  </a:solidFill>
                </a:rPr>
                <a:t> sestanek september 2024 &amp; postavitev temeljev</a:t>
              </a:r>
            </a:p>
            <a:p>
              <a:r>
                <a:rPr lang="sl-SI" sz="900" dirty="0">
                  <a:solidFill>
                    <a:schemeClr val="bg1">
                      <a:lumMod val="75000"/>
                    </a:schemeClr>
                  </a:solidFill>
                </a:rPr>
                <a:t>(September 2024)</a:t>
              </a:r>
            </a:p>
            <a:p>
              <a:pPr algn="ctr"/>
              <a:endParaRPr lang="en-GB" sz="1200" dirty="0">
                <a:solidFill>
                  <a:schemeClr val="bg1"/>
                </a:solidFill>
              </a:endParaRPr>
            </a:p>
          </p:txBody>
        </p:sp>
        <p:sp>
          <p:nvSpPr>
            <p:cNvPr id="28" name="PoljeZBesedilom 27"/>
            <p:cNvSpPr txBox="1"/>
            <p:nvPr/>
          </p:nvSpPr>
          <p:spPr>
            <a:xfrm>
              <a:off x="1790199" y="2662188"/>
              <a:ext cx="2334434" cy="812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1100" b="1" dirty="0">
                  <a:solidFill>
                    <a:schemeClr val="bg1"/>
                  </a:solidFill>
                </a:rPr>
                <a:t>Spoznavanje tujih praks 1</a:t>
              </a:r>
            </a:p>
            <a:p>
              <a:r>
                <a:rPr lang="sl-SI" sz="900" dirty="0">
                  <a:solidFill>
                    <a:schemeClr val="bg1">
                      <a:lumMod val="75000"/>
                    </a:schemeClr>
                  </a:solidFill>
                </a:rPr>
                <a:t>Sestanek v Nemčiji, obisk šole, </a:t>
              </a:r>
              <a:r>
                <a:rPr lang="sl-SI" sz="900" dirty="0" err="1">
                  <a:solidFill>
                    <a:schemeClr val="bg1">
                      <a:lumMod val="75000"/>
                    </a:schemeClr>
                  </a:solidFill>
                </a:rPr>
                <a:t>Münich</a:t>
              </a:r>
              <a:r>
                <a:rPr lang="sl-SI" sz="900" dirty="0">
                  <a:solidFill>
                    <a:schemeClr val="bg1">
                      <a:lumMod val="75000"/>
                    </a:schemeClr>
                  </a:solidFill>
                </a:rPr>
                <a:t> (November 2024)</a:t>
              </a:r>
            </a:p>
            <a:p>
              <a:pPr algn="ctr"/>
              <a:endParaRPr lang="en-GB" sz="1200" dirty="0">
                <a:solidFill>
                  <a:schemeClr val="bg1"/>
                </a:solidFill>
              </a:endParaRPr>
            </a:p>
          </p:txBody>
        </p:sp>
        <p:sp>
          <p:nvSpPr>
            <p:cNvPr id="31" name="PoljeZBesedilom 30"/>
            <p:cNvSpPr txBox="1"/>
            <p:nvPr/>
          </p:nvSpPr>
          <p:spPr>
            <a:xfrm>
              <a:off x="3208824" y="1136233"/>
              <a:ext cx="2334434" cy="1003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1100" b="1" dirty="0">
                  <a:solidFill>
                    <a:schemeClr val="bg1"/>
                  </a:solidFill>
                </a:rPr>
                <a:t>Oblikovanje vsebine </a:t>
              </a:r>
            </a:p>
            <a:p>
              <a:r>
                <a:rPr lang="sl-SI" sz="900" dirty="0">
                  <a:solidFill>
                    <a:schemeClr val="bg1">
                      <a:lumMod val="75000"/>
                    </a:schemeClr>
                  </a:solidFill>
                </a:rPr>
                <a:t>Priprava izhodišč vsebine preventivnega programa (struktura, vsebina delavnic) (December 2024 -- )</a:t>
              </a:r>
            </a:p>
            <a:p>
              <a:pPr algn="ctr"/>
              <a:endParaRPr lang="en-GB" sz="1200" dirty="0">
                <a:solidFill>
                  <a:schemeClr val="bg1"/>
                </a:solidFill>
              </a:endParaRPr>
            </a:p>
          </p:txBody>
        </p:sp>
        <p:sp>
          <p:nvSpPr>
            <p:cNvPr id="38" name="PoljeZBesedilom 37"/>
            <p:cNvSpPr txBox="1"/>
            <p:nvPr/>
          </p:nvSpPr>
          <p:spPr>
            <a:xfrm>
              <a:off x="4759618" y="2638373"/>
              <a:ext cx="2712024" cy="1003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1100" b="1" dirty="0">
                  <a:solidFill>
                    <a:schemeClr val="bg1"/>
                  </a:solidFill>
                </a:rPr>
                <a:t>Spoznavanje tujih praks* </a:t>
              </a:r>
            </a:p>
            <a:p>
              <a:r>
                <a:rPr lang="sl-SI" sz="900" dirty="0">
                  <a:solidFill>
                    <a:schemeClr val="bg1">
                      <a:lumMod val="75000"/>
                    </a:schemeClr>
                  </a:solidFill>
                </a:rPr>
                <a:t>Obisk Norveške (</a:t>
              </a:r>
              <a:r>
                <a:rPr lang="en-GB" sz="900" dirty="0">
                  <a:solidFill>
                    <a:schemeClr val="bg1">
                      <a:lumMod val="75000"/>
                    </a:schemeClr>
                  </a:solidFill>
                </a:rPr>
                <a:t>Centre for Learning Environment</a:t>
              </a:r>
              <a:r>
                <a:rPr lang="sl-SI" sz="900" dirty="0">
                  <a:solidFill>
                    <a:schemeClr val="bg1">
                      <a:lumMod val="75000"/>
                    </a:schemeClr>
                  </a:solidFill>
                </a:rPr>
                <a:t>,</a:t>
              </a:r>
              <a:r>
                <a:rPr lang="en-GB" sz="900" dirty="0">
                  <a:solidFill>
                    <a:schemeClr val="bg1">
                      <a:lumMod val="75000"/>
                    </a:schemeClr>
                  </a:solidFill>
                </a:rPr>
                <a:t> University of Stavanger</a:t>
              </a:r>
              <a:r>
                <a:rPr lang="sl-SI" sz="900" dirty="0">
                  <a:solidFill>
                    <a:schemeClr val="bg1">
                      <a:lumMod val="75000"/>
                    </a:schemeClr>
                  </a:solidFill>
                </a:rPr>
                <a:t> &amp; obisk šol, lokalnih skupnosti (Februar 2025)</a:t>
              </a:r>
            </a:p>
            <a:p>
              <a:pPr algn="ctr"/>
              <a:endParaRPr lang="en-GB" sz="1200" dirty="0">
                <a:solidFill>
                  <a:schemeClr val="bg1"/>
                </a:solidFill>
              </a:endParaRPr>
            </a:p>
          </p:txBody>
        </p:sp>
        <p:sp>
          <p:nvSpPr>
            <p:cNvPr id="39" name="PoljeZBesedilom 38"/>
            <p:cNvSpPr txBox="1"/>
            <p:nvPr/>
          </p:nvSpPr>
          <p:spPr>
            <a:xfrm>
              <a:off x="6217948" y="1033800"/>
              <a:ext cx="2334434" cy="1158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1100" b="1" dirty="0">
                  <a:solidFill>
                    <a:schemeClr val="bg1"/>
                  </a:solidFill>
                </a:rPr>
                <a:t>Spoznavanje tujih praks 2</a:t>
              </a:r>
            </a:p>
            <a:p>
              <a:r>
                <a:rPr lang="sl-SI" sz="900" dirty="0">
                  <a:solidFill>
                    <a:schemeClr val="bg1">
                      <a:lumMod val="75000"/>
                    </a:schemeClr>
                  </a:solidFill>
                </a:rPr>
                <a:t>Sestanek na Švedskem, Malmö, vpogled v celostni pristop (lokalni politični odločevalci, šole, policija, zunanji akterji) (April 2024)</a:t>
              </a:r>
            </a:p>
            <a:p>
              <a:pPr algn="ctr"/>
              <a:endParaRPr lang="en-GB" sz="1200" dirty="0">
                <a:solidFill>
                  <a:schemeClr val="bg1"/>
                </a:solidFill>
              </a:endParaRPr>
            </a:p>
          </p:txBody>
        </p:sp>
        <p:sp>
          <p:nvSpPr>
            <p:cNvPr id="41" name="PoljeZBesedilom 40"/>
            <p:cNvSpPr txBox="1"/>
            <p:nvPr/>
          </p:nvSpPr>
          <p:spPr>
            <a:xfrm>
              <a:off x="7804266" y="2634253"/>
              <a:ext cx="2619464" cy="1037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1100" b="1" dirty="0">
                  <a:solidFill>
                    <a:schemeClr val="bg1"/>
                  </a:solidFill>
                </a:rPr>
                <a:t>Mednarodna konferenca </a:t>
              </a:r>
            </a:p>
            <a:p>
              <a:r>
                <a:rPr lang="sl-SI" sz="1100" b="1" dirty="0">
                  <a:solidFill>
                    <a:schemeClr val="bg1"/>
                  </a:solidFill>
                </a:rPr>
                <a:t>&amp; delavnice </a:t>
              </a:r>
              <a:r>
                <a:rPr lang="sl-SI" sz="900" dirty="0">
                  <a:solidFill>
                    <a:schemeClr val="bg1">
                      <a:lumMod val="75000"/>
                    </a:schemeClr>
                  </a:solidFill>
                </a:rPr>
                <a:t>(21.-24. maj 2025)</a:t>
              </a:r>
            </a:p>
            <a:p>
              <a:r>
                <a:rPr lang="sl-SI" sz="900" dirty="0">
                  <a:solidFill>
                    <a:schemeClr val="bg1">
                      <a:lumMod val="75000"/>
                    </a:schemeClr>
                  </a:solidFill>
                </a:rPr>
                <a:t>Predstavitev različnih pristopov, oblikovanje vsebine &amp; strukture programa</a:t>
              </a:r>
            </a:p>
            <a:p>
              <a:pPr algn="ctr"/>
              <a:endParaRPr lang="en-GB" sz="1200" dirty="0">
                <a:solidFill>
                  <a:schemeClr val="bg1"/>
                </a:solidFill>
              </a:endParaRPr>
            </a:p>
          </p:txBody>
        </p:sp>
        <p:sp>
          <p:nvSpPr>
            <p:cNvPr id="42" name="PoljeZBesedilom 41"/>
            <p:cNvSpPr txBox="1"/>
            <p:nvPr/>
          </p:nvSpPr>
          <p:spPr>
            <a:xfrm>
              <a:off x="9390820" y="1034770"/>
              <a:ext cx="2182045" cy="760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1100" b="1" dirty="0">
                  <a:solidFill>
                    <a:schemeClr val="bg1"/>
                  </a:solidFill>
                </a:rPr>
                <a:t>Implementacija programa </a:t>
              </a:r>
            </a:p>
            <a:p>
              <a:r>
                <a:rPr lang="sl-SI" sz="900" dirty="0">
                  <a:solidFill>
                    <a:schemeClr val="bg1">
                      <a:lumMod val="75000"/>
                    </a:schemeClr>
                  </a:solidFill>
                </a:rPr>
                <a:t>Strokovna usposabljanja za učitelje, svetovalne delavce, starše, učence &amp; izvedba programa (šolsko leto 25/26)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9" name="Skupina 68"/>
          <p:cNvGrpSpPr/>
          <p:nvPr/>
        </p:nvGrpSpPr>
        <p:grpSpPr>
          <a:xfrm>
            <a:off x="2515803" y="3448231"/>
            <a:ext cx="8395025" cy="1665221"/>
            <a:chOff x="2515803" y="3556164"/>
            <a:chExt cx="8395025" cy="1665221"/>
          </a:xfrm>
        </p:grpSpPr>
        <p:cxnSp>
          <p:nvCxnSpPr>
            <p:cNvPr id="32" name="Raven povezovalnik 31"/>
            <p:cNvCxnSpPr/>
            <p:nvPr/>
          </p:nvCxnSpPr>
          <p:spPr>
            <a:xfrm>
              <a:off x="2515803" y="3883034"/>
              <a:ext cx="7712927" cy="17550"/>
            </a:xfrm>
            <a:prstGeom prst="line">
              <a:avLst/>
            </a:prstGeom>
            <a:ln w="1016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Škarnice 32"/>
            <p:cNvSpPr/>
            <p:nvPr/>
          </p:nvSpPr>
          <p:spPr>
            <a:xfrm>
              <a:off x="10282565" y="3850761"/>
              <a:ext cx="287214" cy="99646"/>
            </a:xfrm>
            <a:prstGeom prst="chevron">
              <a:avLst/>
            </a:prstGeom>
            <a:solidFill>
              <a:srgbClr val="171717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solidFill>
                  <a:schemeClr val="tx1"/>
                </a:solidFill>
              </a:endParaRPr>
            </a:p>
          </p:txBody>
        </p:sp>
        <p:sp>
          <p:nvSpPr>
            <p:cNvPr id="34" name="Škarnice 33"/>
            <p:cNvSpPr/>
            <p:nvPr/>
          </p:nvSpPr>
          <p:spPr>
            <a:xfrm>
              <a:off x="10623614" y="3850761"/>
              <a:ext cx="287214" cy="99646"/>
            </a:xfrm>
            <a:prstGeom prst="chevron">
              <a:avLst/>
            </a:prstGeom>
            <a:solidFill>
              <a:srgbClr val="171717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solidFill>
                  <a:schemeClr val="tx1"/>
                </a:solidFill>
              </a:endParaRPr>
            </a:p>
          </p:txBody>
        </p:sp>
        <p:cxnSp>
          <p:nvCxnSpPr>
            <p:cNvPr id="43" name="Raven povezovalnik 42"/>
            <p:cNvCxnSpPr/>
            <p:nvPr/>
          </p:nvCxnSpPr>
          <p:spPr>
            <a:xfrm flipH="1">
              <a:off x="2517200" y="3833163"/>
              <a:ext cx="6823" cy="644508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PoljeZBesedilom 43"/>
            <p:cNvSpPr txBox="1"/>
            <p:nvPr/>
          </p:nvSpPr>
          <p:spPr>
            <a:xfrm>
              <a:off x="2536250" y="4202600"/>
              <a:ext cx="185656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1100" b="1" dirty="0">
                  <a:solidFill>
                    <a:schemeClr val="bg1"/>
                  </a:solidFill>
                </a:rPr>
                <a:t>Sistematičen pregled raziskav &amp; tujih programov</a:t>
              </a:r>
            </a:p>
            <a:p>
              <a:r>
                <a:rPr lang="sl-SI" sz="900" dirty="0">
                  <a:solidFill>
                    <a:schemeClr val="bg1">
                      <a:lumMod val="75000"/>
                    </a:schemeClr>
                  </a:solidFill>
                </a:rPr>
                <a:t>Ugotoviti, kaj deluje v tujini (znanstveno evalvirani programi) </a:t>
              </a:r>
            </a:p>
            <a:p>
              <a:pPr algn="ctr"/>
              <a:endParaRPr lang="en-GB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45" name="Raven povezovalnik 44"/>
            <p:cNvCxnSpPr/>
            <p:nvPr/>
          </p:nvCxnSpPr>
          <p:spPr>
            <a:xfrm flipH="1">
              <a:off x="4301749" y="3908575"/>
              <a:ext cx="6823" cy="644508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PoljeZBesedilom 45"/>
            <p:cNvSpPr txBox="1"/>
            <p:nvPr/>
          </p:nvSpPr>
          <p:spPr>
            <a:xfrm>
              <a:off x="4297411" y="4200820"/>
              <a:ext cx="210213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1100" b="1" dirty="0">
                  <a:solidFill>
                    <a:schemeClr val="bg1"/>
                  </a:solidFill>
                </a:rPr>
                <a:t>Razvoj raziskovalnih orodij </a:t>
              </a:r>
            </a:p>
            <a:p>
              <a:r>
                <a:rPr lang="sl-SI" sz="900" dirty="0">
                  <a:solidFill>
                    <a:schemeClr val="bg1">
                      <a:lumMod val="75000"/>
                    </a:schemeClr>
                  </a:solidFill>
                </a:rPr>
                <a:t>Priprava vprašalnika &amp; raziskovalnega protokola, pridobitev odobritve etične komisije</a:t>
              </a:r>
            </a:p>
            <a:p>
              <a:pPr algn="ctr"/>
              <a:endParaRPr lang="en-GB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47" name="Raven povezovalnik 46"/>
            <p:cNvCxnSpPr/>
            <p:nvPr/>
          </p:nvCxnSpPr>
          <p:spPr>
            <a:xfrm flipH="1">
              <a:off x="6267387" y="3908575"/>
              <a:ext cx="6823" cy="644508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PoljeZBesedilom 47"/>
            <p:cNvSpPr txBox="1"/>
            <p:nvPr/>
          </p:nvSpPr>
          <p:spPr>
            <a:xfrm>
              <a:off x="6251780" y="4190334"/>
              <a:ext cx="1759851" cy="1031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1100" b="1" dirty="0">
                  <a:solidFill>
                    <a:schemeClr val="bg1"/>
                  </a:solidFill>
                </a:rPr>
                <a:t>Izvedba nacionalne študije v Sloveniji*</a:t>
              </a:r>
            </a:p>
            <a:p>
              <a:r>
                <a:rPr lang="sl-SI" sz="900" dirty="0">
                  <a:solidFill>
                    <a:schemeClr val="bg1">
                      <a:lumMod val="75000"/>
                    </a:schemeClr>
                  </a:solidFill>
                </a:rPr>
                <a:t>Uporaba vprašalnika in pridobitev podatkov, ki jih nimamo več kot 20 let (Marec 2025)</a:t>
              </a:r>
            </a:p>
            <a:p>
              <a:pPr algn="ctr"/>
              <a:endParaRPr lang="en-GB" sz="1200" dirty="0">
                <a:solidFill>
                  <a:schemeClr val="bg1"/>
                </a:solidFill>
              </a:endParaRPr>
            </a:p>
          </p:txBody>
        </p:sp>
        <p:sp>
          <p:nvSpPr>
            <p:cNvPr id="49" name="PoljeZBesedilom 48"/>
            <p:cNvSpPr txBox="1"/>
            <p:nvPr/>
          </p:nvSpPr>
          <p:spPr>
            <a:xfrm>
              <a:off x="8105133" y="4135537"/>
              <a:ext cx="2747017" cy="1000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1100" b="1" dirty="0">
                  <a:solidFill>
                    <a:schemeClr val="bg1"/>
                  </a:solidFill>
                </a:rPr>
                <a:t>Izvedba raziskave na 5 + 5 šolah v Sloveniji </a:t>
              </a:r>
            </a:p>
            <a:p>
              <a:r>
                <a:rPr lang="sl-SI" sz="900" dirty="0">
                  <a:solidFill>
                    <a:schemeClr val="bg1">
                      <a:lumMod val="75000"/>
                    </a:schemeClr>
                  </a:solidFill>
                </a:rPr>
                <a:t>Izvedba kvantitativne raziskave na 5+5 šolah &amp; intervjujev z učenci, učitelji, starši na 5 šolah programa </a:t>
              </a:r>
            </a:p>
            <a:p>
              <a:r>
                <a:rPr lang="sl-SI" sz="900" dirty="0">
                  <a:solidFill>
                    <a:schemeClr val="bg1">
                      <a:lumMod val="75000"/>
                    </a:schemeClr>
                  </a:solidFill>
                </a:rPr>
                <a:t>(April-Maj 2025)</a:t>
              </a:r>
            </a:p>
            <a:p>
              <a:endParaRPr lang="sl-SI" sz="900" dirty="0">
                <a:solidFill>
                  <a:schemeClr val="bg1">
                    <a:lumMod val="75000"/>
                  </a:schemeClr>
                </a:solidFill>
              </a:endParaRPr>
            </a:p>
            <a:p>
              <a:pPr algn="ctr"/>
              <a:endParaRPr lang="en-GB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50" name="Raven povezovalnik 49"/>
            <p:cNvCxnSpPr/>
            <p:nvPr/>
          </p:nvCxnSpPr>
          <p:spPr>
            <a:xfrm flipH="1">
              <a:off x="8109771" y="3916570"/>
              <a:ext cx="6823" cy="644508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Pravokotnik 50"/>
            <p:cNvSpPr/>
            <p:nvPr/>
          </p:nvSpPr>
          <p:spPr>
            <a:xfrm>
              <a:off x="3735097" y="3556164"/>
              <a:ext cx="2829621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sl-SI" sz="1200" b="1" dirty="0">
                  <a:solidFill>
                    <a:srgbClr val="00B0F0"/>
                  </a:solidFill>
                </a:rPr>
                <a:t>R A Z I S K O V A L N A      D E J A V N O S T</a:t>
              </a:r>
            </a:p>
          </p:txBody>
        </p:sp>
      </p:grpSp>
      <p:grpSp>
        <p:nvGrpSpPr>
          <p:cNvPr id="71" name="Skupina 70"/>
          <p:cNvGrpSpPr/>
          <p:nvPr/>
        </p:nvGrpSpPr>
        <p:grpSpPr>
          <a:xfrm>
            <a:off x="3876726" y="5213008"/>
            <a:ext cx="7108079" cy="1223639"/>
            <a:chOff x="3859899" y="5444983"/>
            <a:chExt cx="7108079" cy="1223639"/>
          </a:xfrm>
        </p:grpSpPr>
        <p:sp>
          <p:nvSpPr>
            <p:cNvPr id="61" name="PoljeZBesedilom 60"/>
            <p:cNvSpPr txBox="1"/>
            <p:nvPr/>
          </p:nvSpPr>
          <p:spPr>
            <a:xfrm>
              <a:off x="3859899" y="5914569"/>
              <a:ext cx="253282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1100" b="1" dirty="0">
                  <a:solidFill>
                    <a:schemeClr val="bg1"/>
                  </a:solidFill>
                </a:rPr>
                <a:t>Sodelovanje s CSD &amp; Policijo</a:t>
              </a:r>
            </a:p>
            <a:p>
              <a:r>
                <a:rPr lang="sl-SI" sz="900" dirty="0">
                  <a:solidFill>
                    <a:schemeClr val="bg1">
                      <a:lumMod val="75000"/>
                    </a:schemeClr>
                  </a:solidFill>
                </a:rPr>
                <a:t>Podpora CSD in policije v projektu (redna srečanja s šolami, skupna izvedba aktivnosti)</a:t>
              </a:r>
            </a:p>
            <a:p>
              <a:pPr algn="ctr"/>
              <a:endParaRPr lang="en-GB" sz="1400" dirty="0">
                <a:solidFill>
                  <a:schemeClr val="bg1"/>
                </a:solidFill>
              </a:endParaRPr>
            </a:p>
          </p:txBody>
        </p:sp>
        <p:grpSp>
          <p:nvGrpSpPr>
            <p:cNvPr id="70" name="Skupina 69"/>
            <p:cNvGrpSpPr/>
            <p:nvPr/>
          </p:nvGrpSpPr>
          <p:grpSpPr>
            <a:xfrm>
              <a:off x="3859899" y="5444983"/>
              <a:ext cx="7108079" cy="1121086"/>
              <a:chOff x="3859899" y="5444983"/>
              <a:chExt cx="7108079" cy="1121086"/>
            </a:xfrm>
          </p:grpSpPr>
          <p:cxnSp>
            <p:nvCxnSpPr>
              <p:cNvPr id="52" name="Raven povezovalnik 51"/>
              <p:cNvCxnSpPr/>
              <p:nvPr/>
            </p:nvCxnSpPr>
            <p:spPr>
              <a:xfrm flipV="1">
                <a:off x="3859899" y="5774734"/>
                <a:ext cx="6471551" cy="3552"/>
              </a:xfrm>
              <a:prstGeom prst="line">
                <a:avLst/>
              </a:prstGeom>
              <a:ln w="101600">
                <a:solidFill>
                  <a:srgbClr val="ABFFD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Škarnice 54"/>
              <p:cNvSpPr/>
              <p:nvPr/>
            </p:nvSpPr>
            <p:spPr>
              <a:xfrm>
                <a:off x="10369614" y="5727169"/>
                <a:ext cx="287214" cy="99646"/>
              </a:xfrm>
              <a:prstGeom prst="chevron">
                <a:avLst/>
              </a:prstGeom>
              <a:solidFill>
                <a:srgbClr val="171717"/>
              </a:solidFill>
              <a:ln>
                <a:solidFill>
                  <a:srgbClr val="ABFF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10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Škarnice 55"/>
              <p:cNvSpPr/>
              <p:nvPr/>
            </p:nvSpPr>
            <p:spPr>
              <a:xfrm>
                <a:off x="10680764" y="5727169"/>
                <a:ext cx="287214" cy="99646"/>
              </a:xfrm>
              <a:prstGeom prst="chevron">
                <a:avLst/>
              </a:prstGeom>
              <a:solidFill>
                <a:srgbClr val="171717"/>
              </a:solidFill>
              <a:ln>
                <a:solidFill>
                  <a:srgbClr val="ABFF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10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Pravokotnik 56"/>
              <p:cNvSpPr/>
              <p:nvPr/>
            </p:nvSpPr>
            <p:spPr>
              <a:xfrm>
                <a:off x="5103158" y="5444983"/>
                <a:ext cx="2574744" cy="261610"/>
              </a:xfrm>
              <a:prstGeom prst="rect">
                <a:avLst/>
              </a:prstGeom>
              <a:solidFill>
                <a:srgbClr val="171717"/>
              </a:solidFill>
            </p:spPr>
            <p:txBody>
              <a:bodyPr wrap="none">
                <a:spAutoFit/>
              </a:bodyPr>
              <a:lstStyle/>
              <a:p>
                <a:r>
                  <a:rPr lang="sl-SI" sz="1100" b="1" dirty="0">
                    <a:solidFill>
                      <a:srgbClr val="ABFFDD"/>
                    </a:solidFill>
                  </a:rPr>
                  <a:t>N A D G R A D N J A      </a:t>
                </a:r>
                <a:r>
                  <a:rPr lang="sl-SI" sz="1100" b="1" dirty="0" err="1">
                    <a:solidFill>
                      <a:srgbClr val="ABFFDD"/>
                    </a:solidFill>
                  </a:rPr>
                  <a:t>A</a:t>
                </a:r>
                <a:r>
                  <a:rPr lang="sl-SI" sz="1100" b="1" dirty="0">
                    <a:solidFill>
                      <a:srgbClr val="ABFFDD"/>
                    </a:solidFill>
                  </a:rPr>
                  <a:t> K T I V N O S T I*</a:t>
                </a:r>
              </a:p>
            </p:txBody>
          </p:sp>
          <p:cxnSp>
            <p:nvCxnSpPr>
              <p:cNvPr id="58" name="Raven povezovalnik 57"/>
              <p:cNvCxnSpPr/>
              <p:nvPr/>
            </p:nvCxnSpPr>
            <p:spPr>
              <a:xfrm flipH="1">
                <a:off x="3861417" y="5738261"/>
                <a:ext cx="6823" cy="644508"/>
              </a:xfrm>
              <a:prstGeom prst="line">
                <a:avLst/>
              </a:prstGeom>
              <a:ln w="19050">
                <a:solidFill>
                  <a:srgbClr val="ABFFD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Raven povezovalnik 58"/>
              <p:cNvCxnSpPr/>
              <p:nvPr/>
            </p:nvCxnSpPr>
            <p:spPr>
              <a:xfrm flipH="1">
                <a:off x="6392719" y="5774734"/>
                <a:ext cx="6823" cy="644508"/>
              </a:xfrm>
              <a:prstGeom prst="line">
                <a:avLst/>
              </a:prstGeom>
              <a:ln w="19050">
                <a:solidFill>
                  <a:srgbClr val="ABFFD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PoljeZBesedilom 61"/>
              <p:cNvSpPr txBox="1"/>
              <p:nvPr/>
            </p:nvSpPr>
            <p:spPr>
              <a:xfrm>
                <a:off x="6472470" y="5858183"/>
                <a:ext cx="35287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sz="1100" b="1" dirty="0">
                    <a:solidFill>
                      <a:schemeClr val="bg1"/>
                    </a:solidFill>
                  </a:rPr>
                  <a:t>Sodelovanje zunanjih akterjev</a:t>
                </a:r>
              </a:p>
              <a:p>
                <a:r>
                  <a:rPr lang="sl-SI" sz="900" dirty="0">
                    <a:solidFill>
                      <a:schemeClr val="bg1">
                        <a:lumMod val="75000"/>
                      </a:schemeClr>
                    </a:solidFill>
                  </a:rPr>
                  <a:t>Vključitev športnih klubov (</a:t>
                </a:r>
                <a:r>
                  <a:rPr lang="sl-SI" sz="900" dirty="0" err="1">
                    <a:solidFill>
                      <a:schemeClr val="bg1">
                        <a:lumMod val="75000"/>
                      </a:schemeClr>
                    </a:solidFill>
                  </a:rPr>
                  <a:t>oks</a:t>
                </a:r>
                <a:r>
                  <a:rPr lang="sl-SI" sz="900" dirty="0">
                    <a:solidFill>
                      <a:schemeClr val="bg1">
                        <a:lumMod val="75000"/>
                      </a:schemeClr>
                    </a:solidFill>
                  </a:rPr>
                  <a:t>) &amp; drugih prostočasnih dejavnosti, NVO (npr. Center </a:t>
                </a:r>
                <a:r>
                  <a:rPr lang="sl-SI" sz="900" dirty="0" err="1">
                    <a:solidFill>
                      <a:schemeClr val="bg1">
                        <a:lumMod val="75000"/>
                      </a:schemeClr>
                    </a:solidFill>
                  </a:rPr>
                  <a:t>Logout</a:t>
                </a:r>
                <a:r>
                  <a:rPr lang="sl-SI" sz="900" dirty="0">
                    <a:solidFill>
                      <a:schemeClr val="bg1">
                        <a:lumMod val="75000"/>
                      </a:schemeClr>
                    </a:solidFill>
                  </a:rPr>
                  <a:t>) </a:t>
                </a:r>
              </a:p>
              <a:p>
                <a:pPr algn="ctr"/>
                <a:endParaRPr lang="en-GB" sz="11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79" name="Naslov 1"/>
          <p:cNvSpPr>
            <a:spLocks noGrp="1"/>
          </p:cNvSpPr>
          <p:nvPr>
            <p:ph type="title"/>
          </p:nvPr>
        </p:nvSpPr>
        <p:spPr>
          <a:xfrm>
            <a:off x="3278475" y="-128046"/>
            <a:ext cx="9092626" cy="1325563"/>
          </a:xfrm>
        </p:spPr>
        <p:txBody>
          <a:bodyPr>
            <a:normAutofit/>
          </a:bodyPr>
          <a:lstStyle/>
          <a:p>
            <a:r>
              <a:rPr lang="sl-SI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Časovnica</a:t>
            </a:r>
            <a:r>
              <a:rPr lang="sl-SI" sz="2800" dirty="0">
                <a:latin typeface="Cambria" panose="02040503050406030204" pitchFamily="18" charset="0"/>
                <a:ea typeface="Cambria" panose="02040503050406030204" pitchFamily="18" charset="0"/>
              </a:rPr>
              <a:t> september 2024/2025</a:t>
            </a:r>
            <a:endParaRPr lang="en-GB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74E64D63-F6AB-FDEA-8A49-6A248A07774C}"/>
              </a:ext>
            </a:extLst>
          </p:cNvPr>
          <p:cNvGrpSpPr/>
          <p:nvPr/>
        </p:nvGrpSpPr>
        <p:grpSpPr>
          <a:xfrm>
            <a:off x="321307" y="4690068"/>
            <a:ext cx="10864659" cy="2181283"/>
            <a:chOff x="321307" y="4690068"/>
            <a:chExt cx="10864659" cy="2181283"/>
          </a:xfrm>
        </p:grpSpPr>
        <p:pic>
          <p:nvPicPr>
            <p:cNvPr id="72" name="Slika 7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6" t="25592" r="912" b="4520"/>
            <a:stretch/>
          </p:blipFill>
          <p:spPr>
            <a:xfrm>
              <a:off x="8571735" y="4690068"/>
              <a:ext cx="2614231" cy="1518283"/>
            </a:xfrm>
            <a:prstGeom prst="rect">
              <a:avLst/>
            </a:prstGeom>
          </p:spPr>
        </p:pic>
        <p:pic>
          <p:nvPicPr>
            <p:cNvPr id="73" name="Slika 7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2866" y="5428580"/>
              <a:ext cx="1923693" cy="1442771"/>
            </a:xfrm>
            <a:prstGeom prst="rect">
              <a:avLst/>
            </a:prstGeom>
          </p:spPr>
        </p:pic>
        <p:pic>
          <p:nvPicPr>
            <p:cNvPr id="75" name="Slika 7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307" y="4953583"/>
              <a:ext cx="1810105" cy="1357012"/>
            </a:xfrm>
            <a:prstGeom prst="rect">
              <a:avLst/>
            </a:prstGeom>
          </p:spPr>
        </p:pic>
        <p:pic>
          <p:nvPicPr>
            <p:cNvPr id="3" name="Slika 2">
              <a:extLst>
                <a:ext uri="{FF2B5EF4-FFF2-40B4-BE49-F238E27FC236}">
                  <a16:creationId xmlns:a16="http://schemas.microsoft.com/office/drawing/2014/main" id="{42EB953F-A874-07C7-EF0A-4243A4BA71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244" y="4886550"/>
              <a:ext cx="1972345" cy="1479259"/>
            </a:xfrm>
            <a:prstGeom prst="rect">
              <a:avLst/>
            </a:prstGeom>
          </p:spPr>
        </p:pic>
        <p:pic>
          <p:nvPicPr>
            <p:cNvPr id="8" name="Slika 7">
              <a:extLst>
                <a:ext uri="{FF2B5EF4-FFF2-40B4-BE49-F238E27FC236}">
                  <a16:creationId xmlns:a16="http://schemas.microsoft.com/office/drawing/2014/main" id="{8F43D579-D26B-16EF-C11C-ED8749C2CD0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6375" y="5312022"/>
              <a:ext cx="1886219" cy="14146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246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4A3765-2AB5-4C2C-E800-819D363FD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značba mesta vsebine 17">
            <a:extLst>
              <a:ext uri="{FF2B5EF4-FFF2-40B4-BE49-F238E27FC236}">
                <a16:creationId xmlns:a16="http://schemas.microsoft.com/office/drawing/2014/main" id="{A22113E1-5466-01E1-C740-A6800031F97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509345" y="2196652"/>
          <a:ext cx="7529513" cy="3383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Naslov 16">
            <a:extLst>
              <a:ext uri="{FF2B5EF4-FFF2-40B4-BE49-F238E27FC236}">
                <a16:creationId xmlns:a16="http://schemas.microsoft.com/office/drawing/2014/main" id="{D166E7B1-6E1D-7361-6311-D224F0575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8375" y="1291130"/>
            <a:ext cx="8229600" cy="610820"/>
          </a:xfrm>
        </p:spPr>
        <p:txBody>
          <a:bodyPr>
            <a:normAutofit fontScale="90000"/>
          </a:bodyPr>
          <a:lstStyle/>
          <a:p>
            <a:pPr algn="ctr"/>
            <a:br>
              <a:rPr lang="sl-SI" dirty="0"/>
            </a:br>
            <a:r>
              <a:rPr lang="sl-SI" dirty="0"/>
              <a:t>Izkušnja z nasiljem</a:t>
            </a:r>
          </a:p>
        </p:txBody>
      </p:sp>
    </p:spTree>
    <p:extLst>
      <p:ext uri="{BB962C8B-B14F-4D97-AF65-F5344CB8AC3E}">
        <p14:creationId xmlns:p14="http://schemas.microsoft.com/office/powerpoint/2010/main" val="11319893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25670" y="1443835"/>
            <a:ext cx="8229600" cy="610820"/>
          </a:xfrm>
        </p:spPr>
        <p:txBody>
          <a:bodyPr>
            <a:normAutofit fontScale="90000"/>
          </a:bodyPr>
          <a:lstStyle/>
          <a:p>
            <a:r>
              <a:rPr lang="sl-SI" dirty="0"/>
              <a:t>Oblike nasilja (poročanje žrtev)</a:t>
            </a:r>
            <a:endParaRPr lang="en-GB" dirty="0"/>
          </a:p>
        </p:txBody>
      </p:sp>
      <p:graphicFrame>
        <p:nvGraphicFramePr>
          <p:cNvPr id="6" name="Označba mesta vsebine 5">
            <a:extLst>
              <a:ext uri="{FF2B5EF4-FFF2-40B4-BE49-F238E27FC236}">
                <a16:creationId xmlns:a16="http://schemas.microsoft.com/office/drawing/2014/main" id="{169DCF5D-1445-16B5-F2B5-2C41D9CE32E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16684" y="2512770"/>
          <a:ext cx="7782339" cy="3383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07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category"/>
        </p:bldSub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146272-D461-06DC-1C49-24456F3DF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DA98FF0-F11E-5BDF-72F7-3FA2A52D9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Oblike nasilja (izvajanje nasilja)</a:t>
            </a:r>
            <a:endParaRPr lang="en-GB" dirty="0"/>
          </a:p>
        </p:txBody>
      </p:sp>
      <p:graphicFrame>
        <p:nvGraphicFramePr>
          <p:cNvPr id="6" name="Označba mesta vsebine 5">
            <a:extLst>
              <a:ext uri="{FF2B5EF4-FFF2-40B4-BE49-F238E27FC236}">
                <a16:creationId xmlns:a16="http://schemas.microsoft.com/office/drawing/2014/main" id="{DE1132BB-67AC-BD08-7B48-9A28178A6DC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41445" y="2492238"/>
          <a:ext cx="7782339" cy="3383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81977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7223E-C2C7-6027-2BAF-42EA895698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EB3E623-8ADA-B672-6053-867D00D10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Oblike nasilja – opazovalci (priče)</a:t>
            </a:r>
            <a:endParaRPr lang="en-GB" dirty="0"/>
          </a:p>
        </p:txBody>
      </p:sp>
      <p:graphicFrame>
        <p:nvGraphicFramePr>
          <p:cNvPr id="6" name="Označba mesta vsebine 5">
            <a:extLst>
              <a:ext uri="{FF2B5EF4-FFF2-40B4-BE49-F238E27FC236}">
                <a16:creationId xmlns:a16="http://schemas.microsoft.com/office/drawing/2014/main" id="{7713BDA2-D4AB-B184-2E3A-6A1542334A4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41445" y="2492238"/>
          <a:ext cx="7782339" cy="3383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28613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490D9A-B752-7F84-10F8-AC4EEE586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1291130"/>
            <a:ext cx="8229600" cy="610820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/>
              <a:t>Žrtve spletnega nasilja v večji meri tudi žrtve drugih vrst nasilja (z izjemo verbalnega)</a:t>
            </a:r>
          </a:p>
        </p:txBody>
      </p:sp>
      <p:graphicFrame>
        <p:nvGraphicFramePr>
          <p:cNvPr id="40" name="Označba mesta vsebine 39">
            <a:extLst>
              <a:ext uri="{FF2B5EF4-FFF2-40B4-BE49-F238E27FC236}">
                <a16:creationId xmlns:a16="http://schemas.microsoft.com/office/drawing/2014/main" id="{D5743A56-4E54-53ED-3AB1-5FC1B3B34E4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583786" y="2360065"/>
          <a:ext cx="7529513" cy="3383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3016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05FAB7-C79F-57E6-BF7E-D151DAE73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7FF2A1-3323-6E3C-4A8E-FA0973174C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718" y="3391592"/>
            <a:ext cx="11427229" cy="822181"/>
          </a:xfrm>
        </p:spPr>
        <p:txBody>
          <a:bodyPr>
            <a:noAutofit/>
          </a:bodyPr>
          <a:lstStyle/>
          <a:p>
            <a:b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OŠ X</a:t>
            </a:r>
            <a:br>
              <a:rPr lang="sl-SI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l-SI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Analiza ankete maj 2025 (sedanji 7., 8., 9. razred)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4286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slov 1"/>
          <p:cNvSpPr>
            <a:spLocks noGrp="1"/>
          </p:cNvSpPr>
          <p:nvPr>
            <p:ph type="title"/>
          </p:nvPr>
        </p:nvSpPr>
        <p:spPr>
          <a:xfrm>
            <a:off x="1869527" y="337451"/>
            <a:ext cx="8784976" cy="1143000"/>
          </a:xfrm>
        </p:spPr>
        <p:txBody>
          <a:bodyPr>
            <a:noAutofit/>
          </a:bodyPr>
          <a:lstStyle/>
          <a:p>
            <a:pPr algn="ctr"/>
            <a:r>
              <a:rPr lang="sl-SI" altLang="sl-SI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KAKO PREPREČEVATI </a:t>
            </a:r>
            <a:br>
              <a:rPr lang="sl-SI" altLang="sl-SI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altLang="sl-SI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MEDVRSTNIŠKO NASILJE NA ŠOLAH</a:t>
            </a:r>
          </a:p>
        </p:txBody>
      </p:sp>
      <p:sp>
        <p:nvSpPr>
          <p:cNvPr id="3" name="Zaobljeni pravokotnik 2"/>
          <p:cNvSpPr/>
          <p:nvPr/>
        </p:nvSpPr>
        <p:spPr>
          <a:xfrm>
            <a:off x="1679530" y="1903322"/>
            <a:ext cx="2232248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Univerzalna prevencija</a:t>
            </a: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Zaobljeni pravokotnik 3"/>
          <p:cNvSpPr/>
          <p:nvPr/>
        </p:nvSpPr>
        <p:spPr>
          <a:xfrm>
            <a:off x="4979876" y="1903322"/>
            <a:ext cx="2232248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Selektivna prevencija</a:t>
            </a: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Zaobljeni pravokotnik 4"/>
          <p:cNvSpPr/>
          <p:nvPr/>
        </p:nvSpPr>
        <p:spPr>
          <a:xfrm>
            <a:off x="7932204" y="1903322"/>
            <a:ext cx="2232248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Indikativna prevencija</a:t>
            </a: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PoljeZBesedilom 1"/>
          <p:cNvSpPr txBox="1"/>
          <p:nvPr/>
        </p:nvSpPr>
        <p:spPr>
          <a:xfrm>
            <a:off x="893928" y="2829548"/>
            <a:ext cx="3631901" cy="36317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altLang="sl-SI" sz="1600" dirty="0"/>
              <a:t>Prizadevanja, da se težave preprečijo </a:t>
            </a:r>
            <a:r>
              <a:rPr lang="sl-SI" altLang="sl-SI" sz="1600" b="1" dirty="0">
                <a:solidFill>
                  <a:srgbClr val="FF0000"/>
                </a:solidFill>
              </a:rPr>
              <a:t>PREDEN</a:t>
            </a:r>
            <a:r>
              <a:rPr lang="sl-SI" altLang="sl-SI" sz="1600" dirty="0"/>
              <a:t> se pojavijo</a:t>
            </a:r>
          </a:p>
          <a:p>
            <a:endParaRPr lang="sl-SI" altLang="sl-SI" sz="1100" dirty="0"/>
          </a:p>
          <a:p>
            <a:r>
              <a:rPr lang="sl-SI" altLang="sl-SI" sz="1600" b="1" dirty="0"/>
              <a:t>Vi ste vzor! Vedenje, besede, dejanja!</a:t>
            </a:r>
          </a:p>
          <a:p>
            <a:endParaRPr lang="sl-SI" altLang="sl-SI" sz="1100" dirty="0"/>
          </a:p>
          <a:p>
            <a:r>
              <a:rPr lang="sl-SI" altLang="sl-SI" sz="1600" dirty="0"/>
              <a:t>Izobraževanje, ozaveščanje zaposlenih. Redni sestanki, ki imajo to točko na </a:t>
            </a:r>
            <a:r>
              <a:rPr lang="sl-SI" altLang="sl-SI" sz="1600" dirty="0" err="1"/>
              <a:t>d.r</a:t>
            </a:r>
            <a:r>
              <a:rPr lang="sl-SI" altLang="sl-SI" sz="1600" dirty="0"/>
              <a:t>.</a:t>
            </a:r>
          </a:p>
          <a:p>
            <a:endParaRPr lang="sl-SI" altLang="sl-SI" sz="1600" dirty="0"/>
          </a:p>
          <a:p>
            <a:r>
              <a:rPr lang="sl-SI" altLang="sl-SI" sz="1600" dirty="0"/>
              <a:t>Sestanki s starši, svetovalnimi delavci, sodelavci. </a:t>
            </a:r>
          </a:p>
          <a:p>
            <a:endParaRPr lang="sl-SI" altLang="sl-SI" sz="1600" dirty="0"/>
          </a:p>
          <a:p>
            <a:r>
              <a:rPr lang="sl-SI" altLang="sl-SI" sz="1600" dirty="0"/>
              <a:t>Dosledno delovanje vseh na vsakem koraku. </a:t>
            </a:r>
          </a:p>
          <a:p>
            <a:endParaRPr lang="sl-SI" altLang="sl-SI" sz="1600" dirty="0"/>
          </a:p>
          <a:p>
            <a:r>
              <a:rPr lang="sl-SI" altLang="sl-SI" sz="1600" dirty="0"/>
              <a:t>Moč pohvale!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4799856" y="2829548"/>
            <a:ext cx="2808312" cy="37856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altLang="sl-SI" sz="1600" dirty="0"/>
              <a:t>Ukrepanje potem, ko so se </a:t>
            </a:r>
            <a:r>
              <a:rPr lang="sl-SI" altLang="sl-SI" sz="1600" b="1" dirty="0">
                <a:solidFill>
                  <a:srgbClr val="FF0000"/>
                </a:solidFill>
              </a:rPr>
              <a:t>problemi ŽE pojavili/nakazali</a:t>
            </a:r>
          </a:p>
          <a:p>
            <a:endParaRPr lang="sl-SI" altLang="sl-SI" sz="1600" dirty="0"/>
          </a:p>
          <a:p>
            <a:r>
              <a:rPr lang="sl-SI" altLang="sl-SI" sz="1600" dirty="0"/>
              <a:t>Izobraževanje, ozaveščanje</a:t>
            </a:r>
          </a:p>
          <a:p>
            <a:endParaRPr lang="sl-SI" altLang="sl-SI" sz="1600" dirty="0"/>
          </a:p>
          <a:p>
            <a:r>
              <a:rPr lang="sl-SI" altLang="sl-SI" sz="1600" dirty="0"/>
              <a:t>Ukrepi za zgodnje odkrivanje potencialnih storilcev in pravočasno, dosledno ukrepanje</a:t>
            </a:r>
          </a:p>
          <a:p>
            <a:endParaRPr lang="sl-SI" altLang="sl-SI" sz="1600" dirty="0"/>
          </a:p>
          <a:p>
            <a:r>
              <a:rPr lang="sl-SI" altLang="sl-SI" sz="1600" dirty="0"/>
              <a:t>Pomembna vloga šole + staršev + učiteljev + CSD (multidisciplinarni timi?)</a:t>
            </a:r>
          </a:p>
          <a:p>
            <a:endParaRPr lang="sl-SI" altLang="sl-SI" sz="1600" dirty="0"/>
          </a:p>
          <a:p>
            <a:endParaRPr lang="sl-SI" sz="1600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7838197" y="2829548"/>
            <a:ext cx="2808312" cy="35394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altLang="sl-SI" sz="1600" dirty="0"/>
              <a:t>Ukrepanje potem,</a:t>
            </a:r>
            <a:r>
              <a:rPr lang="sl-SI" altLang="sl-SI" sz="1600" dirty="0">
                <a:solidFill>
                  <a:srgbClr val="FF0000"/>
                </a:solidFill>
              </a:rPr>
              <a:t> </a:t>
            </a:r>
            <a:r>
              <a:rPr lang="sl-SI" altLang="sl-SI" sz="1600" b="1" dirty="0">
                <a:solidFill>
                  <a:srgbClr val="FF0000"/>
                </a:solidFill>
              </a:rPr>
              <a:t>ko ŽE pride do nasilja.</a:t>
            </a:r>
          </a:p>
          <a:p>
            <a:endParaRPr lang="sl-SI" altLang="sl-SI" sz="1600" dirty="0"/>
          </a:p>
          <a:p>
            <a:r>
              <a:rPr lang="sl-SI" altLang="sl-SI" sz="1600" dirty="0"/>
              <a:t>Delo z učenci, ki so izvajali nasilje (odkrivanje &amp; odpravljanje vzrokov)</a:t>
            </a:r>
          </a:p>
          <a:p>
            <a:endParaRPr lang="sl-SI" altLang="sl-SI" sz="1600" dirty="0"/>
          </a:p>
          <a:p>
            <a:r>
              <a:rPr lang="sl-SI" altLang="sl-SI" sz="1600" dirty="0"/>
              <a:t>Delo z žrtvami (preprečevanje negativnih posledic in ponovne </a:t>
            </a:r>
            <a:r>
              <a:rPr lang="sl-SI" altLang="sl-SI" sz="1600" dirty="0" err="1"/>
              <a:t>viktimizacije</a:t>
            </a:r>
            <a:r>
              <a:rPr lang="sl-SI" altLang="sl-SI" sz="1600" dirty="0"/>
              <a:t>)</a:t>
            </a:r>
          </a:p>
          <a:p>
            <a:endParaRPr lang="sl-SI" altLang="sl-SI" sz="1600" dirty="0"/>
          </a:p>
          <a:p>
            <a:r>
              <a:rPr lang="sl-SI" altLang="sl-SI" sz="1600" dirty="0"/>
              <a:t>Formalni ukrepi … sankcije (šola/policija/CSD &amp; multidisciplinarni timi)</a:t>
            </a:r>
          </a:p>
        </p:txBody>
      </p:sp>
    </p:spTree>
    <p:extLst>
      <p:ext uri="{BB962C8B-B14F-4D97-AF65-F5344CB8AC3E}">
        <p14:creationId xmlns:p14="http://schemas.microsoft.com/office/powerpoint/2010/main" val="31263389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AFBFDB0-0404-B319-20F9-E7282E6C6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258" y="2415654"/>
            <a:ext cx="10040008" cy="3539945"/>
          </a:xfrm>
        </p:spPr>
        <p:txBody>
          <a:bodyPr>
            <a:normAutofit/>
          </a:bodyPr>
          <a:lstStyle/>
          <a:p>
            <a:pPr algn="ctr"/>
            <a:r>
              <a:rPr lang="sl-SI" sz="4000" b="1" dirty="0"/>
              <a:t>VAŠE IZKUŠNJE IN MNENJA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279921A-E2B4-9169-7DF2-03B2F030A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8307" y="4576103"/>
            <a:ext cx="966016" cy="102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8374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jeZBesedilom 7"/>
          <p:cNvSpPr txBox="1"/>
          <p:nvPr/>
        </p:nvSpPr>
        <p:spPr>
          <a:xfrm>
            <a:off x="3856254" y="4390694"/>
            <a:ext cx="408333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b="1" dirty="0">
                <a:solidFill>
                  <a:schemeClr val="bg1"/>
                </a:solidFill>
              </a:rPr>
              <a:t>Vprašanja &amp; predlogi:</a:t>
            </a:r>
          </a:p>
          <a:p>
            <a:pPr algn="ctr"/>
            <a:r>
              <a:rPr lang="sl-SI" sz="2400" b="1" dirty="0">
                <a:solidFill>
                  <a:schemeClr val="bg1"/>
                </a:solidFill>
                <a:hlinkClick r:id="rId2"/>
              </a:rPr>
              <a:t>ales.bucar@um.si</a:t>
            </a:r>
            <a:r>
              <a:rPr lang="sl-SI" sz="2400" b="1" dirty="0">
                <a:solidFill>
                  <a:schemeClr val="bg1"/>
                </a:solidFill>
              </a:rPr>
              <a:t> </a:t>
            </a:r>
            <a:endParaRPr lang="sl-SI" sz="1600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3218221" y="1305727"/>
            <a:ext cx="55061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b="1" dirty="0">
                <a:solidFill>
                  <a:schemeClr val="bg1"/>
                </a:solidFill>
              </a:rPr>
              <a:t>Iskrena zahvala vsem</a:t>
            </a:r>
          </a:p>
          <a:p>
            <a:pPr algn="ctr"/>
            <a:r>
              <a:rPr lang="sl-SI" sz="2000" b="1" dirty="0">
                <a:solidFill>
                  <a:schemeClr val="bg1"/>
                </a:solidFill>
              </a:rPr>
              <a:t> 5 + 5 osnovnim šolam v Sloveniji &amp; </a:t>
            </a:r>
          </a:p>
          <a:p>
            <a:pPr algn="ctr"/>
            <a:r>
              <a:rPr lang="sl-SI" sz="2000" b="1" dirty="0">
                <a:solidFill>
                  <a:schemeClr val="bg1"/>
                </a:solidFill>
              </a:rPr>
              <a:t>3 + 3 šolam na Hrvaškem, zaposlenim na CSD, Policiji, mednarodnim strokovnjakom in sodelavcem projekta!</a:t>
            </a:r>
          </a:p>
          <a:p>
            <a:pPr algn="ctr"/>
            <a:r>
              <a:rPr lang="sl-SI" sz="2000" b="1" dirty="0">
                <a:solidFill>
                  <a:schemeClr val="bg1"/>
                </a:solidFill>
              </a:rPr>
              <a:t> 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560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41706" y="678680"/>
            <a:ext cx="7811727" cy="507206"/>
          </a:xfrm>
        </p:spPr>
        <p:txBody>
          <a:bodyPr>
            <a:noAutofit/>
          </a:bodyPr>
          <a:lstStyle/>
          <a:p>
            <a:r>
              <a:rPr lang="sl-SI" sz="2400" dirty="0">
                <a:latin typeface="Cambria" panose="02040503050406030204" pitchFamily="18" charset="0"/>
                <a:ea typeface="Cambria" panose="02040503050406030204" pitchFamily="18" charset="0"/>
              </a:rPr>
              <a:t>Struktura in vsebina preventivnega programa</a:t>
            </a:r>
            <a:endParaRPr lang="en-GB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1802699" y="5515234"/>
            <a:ext cx="8700542" cy="5770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8588" indent="-128588">
              <a:buFont typeface="Wingdings" panose="05000000000000000000" pitchFamily="2" charset="2"/>
              <a:buChar char="q"/>
            </a:pPr>
            <a:r>
              <a:rPr lang="sl-SI" sz="1050" b="1" dirty="0">
                <a:ea typeface="Cambria" panose="02040503050406030204" pitchFamily="18" charset="0"/>
              </a:rPr>
              <a:t>Priprava vsebine za preventivne delavnice in intervencije (skupaj s šolami &amp; zunanjimi)</a:t>
            </a:r>
          </a:p>
          <a:p>
            <a:pPr marL="128588" indent="-128588">
              <a:buFont typeface="Wingdings" panose="05000000000000000000" pitchFamily="2" charset="2"/>
              <a:buChar char="q"/>
            </a:pPr>
            <a:r>
              <a:rPr lang="sl-SI" sz="1050" b="1" dirty="0">
                <a:ea typeface="Cambria" panose="02040503050406030204" pitchFamily="18" charset="0"/>
              </a:rPr>
              <a:t>Identifikacija stanja na šolah (kvalitativna in kvantitativna raziskava)</a:t>
            </a:r>
          </a:p>
          <a:p>
            <a:pPr marL="128588" indent="-128588">
              <a:buFont typeface="Wingdings" panose="05000000000000000000" pitchFamily="2" charset="2"/>
              <a:buChar char="q"/>
            </a:pPr>
            <a:r>
              <a:rPr lang="sl-SI" sz="1050" b="1" dirty="0">
                <a:ea typeface="Cambria" panose="02040503050406030204" pitchFamily="18" charset="0"/>
              </a:rPr>
              <a:t>Evalvacija učinkovitosti programa</a:t>
            </a:r>
          </a:p>
        </p:txBody>
      </p:sp>
      <p:sp>
        <p:nvSpPr>
          <p:cNvPr id="12" name="Pravokotnik 11"/>
          <p:cNvSpPr/>
          <p:nvPr/>
        </p:nvSpPr>
        <p:spPr>
          <a:xfrm>
            <a:off x="4888256" y="5235340"/>
            <a:ext cx="246843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sl-SI" sz="1200" b="1" dirty="0">
                <a:solidFill>
                  <a:srgbClr val="00B0F0"/>
                </a:solidFill>
              </a:rPr>
              <a:t>RAZISKOVALNO/STROKOVNO DELO </a:t>
            </a:r>
          </a:p>
        </p:txBody>
      </p:sp>
      <p:sp>
        <p:nvSpPr>
          <p:cNvPr id="16" name="PoljeZBesedilom 15"/>
          <p:cNvSpPr txBox="1"/>
          <p:nvPr/>
        </p:nvSpPr>
        <p:spPr>
          <a:xfrm>
            <a:off x="2820351" y="2716709"/>
            <a:ext cx="110840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17" name="PoljeZBesedilom 16"/>
          <p:cNvSpPr txBox="1"/>
          <p:nvPr/>
        </p:nvSpPr>
        <p:spPr>
          <a:xfrm>
            <a:off x="1802699" y="2815275"/>
            <a:ext cx="2018585" cy="23544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1050" b="1" dirty="0">
                <a:solidFill>
                  <a:srgbClr val="C00000"/>
                </a:solidFill>
              </a:rPr>
              <a:t>ORGANIZACIJSKE AKTIVNOSTI NA RAVNI ŠOLE</a:t>
            </a:r>
          </a:p>
          <a:p>
            <a:endParaRPr lang="sl-SI" sz="900" dirty="0">
              <a:solidFill>
                <a:srgbClr val="C00000"/>
              </a:solidFill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sl-SI" sz="900" dirty="0"/>
              <a:t>Oblikovanje tima za preventivno delo in intervencije &amp; redni sestanki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sl-SI" sz="900" dirty="0"/>
              <a:t>Priprava formalne podlage za izvedbo programa (LDN, hišni red, šolski red, vzgojni načrt) 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sl-SI" sz="900" dirty="0"/>
              <a:t>Sodelovanje šole z zunanjimi institucijami (centri za socialno delo, policija, nevladne organizacije, društva ipd.)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sl-SI" sz="900" dirty="0"/>
              <a:t>Aktivnosti na ravni šole (povečan nadzor med odmori, posebni ukrepi v primeru nasilja)</a:t>
            </a:r>
          </a:p>
          <a:p>
            <a:endParaRPr lang="sl-SI" sz="900" dirty="0"/>
          </a:p>
        </p:txBody>
      </p:sp>
      <p:sp>
        <p:nvSpPr>
          <p:cNvPr id="18" name="PoljeZBesedilom 17"/>
          <p:cNvSpPr txBox="1"/>
          <p:nvPr/>
        </p:nvSpPr>
        <p:spPr>
          <a:xfrm>
            <a:off x="3917592" y="2832587"/>
            <a:ext cx="1981600" cy="23544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1050" b="1" dirty="0">
                <a:solidFill>
                  <a:srgbClr val="C00000"/>
                </a:solidFill>
              </a:rPr>
              <a:t>PREVENTIVNE DEJAVNOSTI </a:t>
            </a:r>
          </a:p>
          <a:p>
            <a:pPr algn="ctr"/>
            <a:r>
              <a:rPr lang="sl-SI" sz="1050" b="1" dirty="0">
                <a:solidFill>
                  <a:srgbClr val="C00000"/>
                </a:solidFill>
              </a:rPr>
              <a:t>&amp; RAZVOJ VEŠČIN</a:t>
            </a:r>
            <a:endParaRPr lang="sl-SI" sz="1050" dirty="0">
              <a:solidFill>
                <a:srgbClr val="C00000"/>
              </a:solidFill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sl-SI" sz="900" dirty="0"/>
              <a:t>Strokovno usposabljanje zaposlenih na šolah; učencev; staršev (2x letno) + preventivne delavnice Policije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sl-SI" sz="900" dirty="0"/>
              <a:t>Izvedba delavnic &amp; aktivnosti na 10 razrednih urah (7., 8., 9. razred SLO) – učenje socialnih veščin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sl-SI" sz="900" dirty="0"/>
              <a:t>Izvedba dneva dejavnosti (vsaj 1 dan) (priprava gradiva za dan dejavnosti)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sl-SI" sz="900" dirty="0"/>
              <a:t>Preventivne dejavnosti pri predmetih (vključitev vsebin v predmete slo. jezik, državljanska vzgoja in etika, športna vzgoja)</a:t>
            </a:r>
            <a:endParaRPr lang="sl-SI" sz="825" dirty="0"/>
          </a:p>
        </p:txBody>
      </p:sp>
      <p:sp>
        <p:nvSpPr>
          <p:cNvPr id="19" name="PoljeZBesedilom 18"/>
          <p:cNvSpPr txBox="1"/>
          <p:nvPr/>
        </p:nvSpPr>
        <p:spPr>
          <a:xfrm>
            <a:off x="5995502" y="2827169"/>
            <a:ext cx="1398157" cy="23314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1050" b="1" dirty="0">
                <a:solidFill>
                  <a:srgbClr val="C00000"/>
                </a:solidFill>
              </a:rPr>
              <a:t>INTERVENCIJE </a:t>
            </a:r>
          </a:p>
          <a:p>
            <a:pPr algn="ctr"/>
            <a:endParaRPr lang="sl-SI" sz="825" b="1" dirty="0">
              <a:solidFill>
                <a:srgbClr val="C00000"/>
              </a:solidFill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sl-SI" sz="900" dirty="0"/>
              <a:t>Ukrepi za obravnavo različnih primerov medvrstniškega nasilja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sl-SI" sz="900" dirty="0"/>
              <a:t>Ukrepi za delo z žrtvami (učenci, učitelji, starši)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sl-SI" sz="900" dirty="0"/>
              <a:t>Ukrepi za delo z izvajalci nasilja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sl-SI" sz="900" dirty="0"/>
              <a:t>Ukrepi za delo z opazovalci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sl-SI" sz="900" dirty="0"/>
              <a:t>Disciplinski ukrepi</a:t>
            </a:r>
          </a:p>
          <a:p>
            <a:endParaRPr lang="sl-SI" sz="900" dirty="0"/>
          </a:p>
          <a:p>
            <a:endParaRPr lang="sl-SI" sz="675" dirty="0"/>
          </a:p>
          <a:p>
            <a:endParaRPr lang="sl-SI" sz="1200" dirty="0"/>
          </a:p>
        </p:txBody>
      </p:sp>
      <p:sp>
        <p:nvSpPr>
          <p:cNvPr id="20" name="PoljeZBesedilom 19"/>
          <p:cNvSpPr txBox="1"/>
          <p:nvPr/>
        </p:nvSpPr>
        <p:spPr>
          <a:xfrm>
            <a:off x="7489965" y="2820092"/>
            <a:ext cx="2899335" cy="23121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900" b="1" dirty="0">
                <a:solidFill>
                  <a:srgbClr val="C00000"/>
                </a:solidFill>
              </a:rPr>
              <a:t>SODELOVANJE ŠOLE Z ZUNANJIM OKOLJEM</a:t>
            </a:r>
            <a:endParaRPr lang="en-GB" sz="900" dirty="0">
              <a:solidFill>
                <a:srgbClr val="C00000"/>
              </a:solidFill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endParaRPr lang="sl-SI" sz="900" dirty="0"/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sl-SI" sz="900" dirty="0"/>
              <a:t>Redna</a:t>
            </a:r>
            <a:r>
              <a:rPr lang="en-GB" sz="900" dirty="0"/>
              <a:t> </a:t>
            </a:r>
            <a:r>
              <a:rPr lang="en-GB" sz="900" dirty="0" err="1"/>
              <a:t>srečanja</a:t>
            </a:r>
            <a:r>
              <a:rPr lang="en-GB" sz="900" dirty="0"/>
              <a:t> in </a:t>
            </a:r>
            <a:r>
              <a:rPr lang="en-GB" sz="900" dirty="0" err="1"/>
              <a:t>sodelovanje</a:t>
            </a:r>
            <a:endParaRPr lang="en-GB" sz="900" dirty="0"/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GB" sz="900" dirty="0" err="1"/>
              <a:t>Načrtovanje</a:t>
            </a:r>
            <a:r>
              <a:rPr lang="en-GB" sz="900" dirty="0"/>
              <a:t> in </a:t>
            </a:r>
            <a:r>
              <a:rPr lang="en-GB" sz="900" dirty="0" err="1"/>
              <a:t>izvajanje</a:t>
            </a:r>
            <a:r>
              <a:rPr lang="en-GB" sz="900" dirty="0"/>
              <a:t> </a:t>
            </a:r>
            <a:r>
              <a:rPr lang="en-GB" sz="900" dirty="0" err="1"/>
              <a:t>skupnih</a:t>
            </a:r>
            <a:r>
              <a:rPr lang="en-GB" sz="900" dirty="0"/>
              <a:t> </a:t>
            </a:r>
            <a:r>
              <a:rPr lang="sl-SI" sz="900" dirty="0"/>
              <a:t>aktivnosti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sl-SI" sz="900" dirty="0"/>
              <a:t>Načrt vključevanja staršev, sodelovanje z lokalnim okoljem, NVO (Center </a:t>
            </a:r>
            <a:r>
              <a:rPr lang="sl-SI" sz="900" dirty="0" err="1"/>
              <a:t>Logout</a:t>
            </a:r>
            <a:r>
              <a:rPr lang="sl-SI" sz="900" dirty="0"/>
              <a:t> – pomoč žrtvam in izvajalcem spletnega nasilja)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endParaRPr lang="sl-SI" sz="900" dirty="0"/>
          </a:p>
          <a:p>
            <a:pPr marL="128588" indent="-128588">
              <a:buFont typeface="Arial" panose="020B0604020202020204" pitchFamily="34" charset="0"/>
              <a:buChar char="•"/>
            </a:pPr>
            <a:endParaRPr lang="sl-SI" sz="900" dirty="0"/>
          </a:p>
          <a:p>
            <a:pPr marL="128588" indent="-128588">
              <a:buFont typeface="Arial" panose="020B0604020202020204" pitchFamily="34" charset="0"/>
              <a:buChar char="•"/>
            </a:pPr>
            <a:endParaRPr lang="sl-SI" sz="1400" dirty="0"/>
          </a:p>
          <a:p>
            <a:pPr marL="128588" indent="-128588">
              <a:buFont typeface="Arial" panose="020B0604020202020204" pitchFamily="34" charset="0"/>
              <a:buChar char="•"/>
            </a:pPr>
            <a:endParaRPr lang="sl-SI" sz="900" dirty="0"/>
          </a:p>
          <a:p>
            <a:pPr marL="128588" indent="-128588">
              <a:buFont typeface="Arial" panose="020B0604020202020204" pitchFamily="34" charset="0"/>
              <a:buChar char="•"/>
            </a:pPr>
            <a:endParaRPr lang="sl-SI" sz="900" dirty="0"/>
          </a:p>
          <a:p>
            <a:pPr marL="128588" indent="-128588">
              <a:buFont typeface="Arial" panose="020B0604020202020204" pitchFamily="34" charset="0"/>
              <a:buChar char="•"/>
            </a:pPr>
            <a:endParaRPr lang="sl-SI" sz="900" dirty="0"/>
          </a:p>
          <a:p>
            <a:pPr marL="128588" indent="-128588">
              <a:buFont typeface="Arial" panose="020B0604020202020204" pitchFamily="34" charset="0"/>
              <a:buChar char="•"/>
            </a:pPr>
            <a:endParaRPr lang="sl-SI" sz="900" dirty="0"/>
          </a:p>
          <a:p>
            <a:endParaRPr lang="sl-SI" sz="100" dirty="0"/>
          </a:p>
          <a:p>
            <a:endParaRPr lang="sl-SI" sz="100" dirty="0"/>
          </a:p>
          <a:p>
            <a:endParaRPr lang="sl-SI" sz="100" dirty="0"/>
          </a:p>
          <a:p>
            <a:endParaRPr lang="sl-SI" sz="100" dirty="0"/>
          </a:p>
          <a:p>
            <a:endParaRPr lang="sl-SI" sz="100" dirty="0"/>
          </a:p>
          <a:p>
            <a:endParaRPr lang="sl-SI" sz="100" dirty="0"/>
          </a:p>
          <a:p>
            <a:endParaRPr lang="sl-SI" sz="100" dirty="0"/>
          </a:p>
          <a:p>
            <a:endParaRPr lang="sl-SI" sz="100" dirty="0"/>
          </a:p>
          <a:p>
            <a:endParaRPr lang="sl-SI" sz="100" dirty="0"/>
          </a:p>
          <a:p>
            <a:endParaRPr lang="sl-SI" sz="100" dirty="0"/>
          </a:p>
          <a:p>
            <a:endParaRPr lang="sl-SI" sz="100" dirty="0"/>
          </a:p>
          <a:p>
            <a:endParaRPr lang="sl-SI" sz="225" dirty="0"/>
          </a:p>
        </p:txBody>
      </p:sp>
      <p:sp>
        <p:nvSpPr>
          <p:cNvPr id="21" name="Pravokotnik 20"/>
          <p:cNvSpPr/>
          <p:nvPr/>
        </p:nvSpPr>
        <p:spPr>
          <a:xfrm>
            <a:off x="1881642" y="2467617"/>
            <a:ext cx="3952776" cy="253916"/>
          </a:xfrm>
          <a:prstGeom prst="rect">
            <a:avLst/>
          </a:prstGeom>
          <a:solidFill>
            <a:srgbClr val="D68080"/>
          </a:solidFill>
          <a:ln>
            <a:solidFill>
              <a:srgbClr val="D6808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l-SI" sz="1050" b="1" dirty="0">
                <a:ea typeface="Cambria" panose="02040503050406030204" pitchFamily="18" charset="0"/>
              </a:rPr>
              <a:t>Usposabljanje zaposlenih na šolah, učencev, staršev</a:t>
            </a:r>
            <a:endParaRPr lang="en-GB" sz="1050" b="1" dirty="0">
              <a:ea typeface="Cambria" panose="02040503050406030204" pitchFamily="18" charset="0"/>
            </a:endParaRPr>
          </a:p>
        </p:txBody>
      </p:sp>
      <p:sp>
        <p:nvSpPr>
          <p:cNvPr id="22" name="Pravokotnik 21"/>
          <p:cNvSpPr/>
          <p:nvPr/>
        </p:nvSpPr>
        <p:spPr>
          <a:xfrm>
            <a:off x="6039990" y="2467617"/>
            <a:ext cx="4349310" cy="253916"/>
          </a:xfrm>
          <a:prstGeom prst="rect">
            <a:avLst/>
          </a:prstGeom>
          <a:solidFill>
            <a:srgbClr val="FFFF00"/>
          </a:solidFill>
          <a:ln>
            <a:solidFill>
              <a:srgbClr val="D6808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l-SI" sz="1050" b="1" dirty="0">
                <a:ea typeface="Cambria" panose="02040503050406030204" pitchFamily="18" charset="0"/>
              </a:rPr>
              <a:t>Strokovna skupina za pomoč šolam</a:t>
            </a:r>
            <a:endParaRPr lang="en-GB" sz="1050" b="1" dirty="0">
              <a:ea typeface="Cambria" panose="02040503050406030204" pitchFamily="18" charset="0"/>
            </a:endParaRPr>
          </a:p>
        </p:txBody>
      </p:sp>
      <p:sp>
        <p:nvSpPr>
          <p:cNvPr id="3" name="Enakokraki trikotnik 2"/>
          <p:cNvSpPr/>
          <p:nvPr/>
        </p:nvSpPr>
        <p:spPr>
          <a:xfrm>
            <a:off x="1741706" y="1610485"/>
            <a:ext cx="8978610" cy="756564"/>
          </a:xfrm>
          <a:prstGeom prst="triangle">
            <a:avLst>
              <a:gd name="adj" fmla="val 48094"/>
            </a:avLst>
          </a:prstGeom>
          <a:solidFill>
            <a:srgbClr val="D68080"/>
          </a:solidFill>
          <a:ln>
            <a:solidFill>
              <a:srgbClr val="D6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pic>
        <p:nvPicPr>
          <p:cNvPr id="24" name="Slika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08" y="3906956"/>
            <a:ext cx="1147277" cy="267203"/>
          </a:xfrm>
          <a:prstGeom prst="rect">
            <a:avLst/>
          </a:prstGeom>
        </p:spPr>
      </p:pic>
      <p:pic>
        <p:nvPicPr>
          <p:cNvPr id="27" name="Slika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8296" y="4262860"/>
            <a:ext cx="1145945" cy="267957"/>
          </a:xfrm>
          <a:prstGeom prst="rect">
            <a:avLst/>
          </a:prstGeom>
        </p:spPr>
      </p:pic>
      <p:pic>
        <p:nvPicPr>
          <p:cNvPr id="28" name="Slika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7360" y="3861354"/>
            <a:ext cx="732998" cy="413039"/>
          </a:xfrm>
          <a:prstGeom prst="rect">
            <a:avLst/>
          </a:prstGeom>
        </p:spPr>
      </p:pic>
      <p:pic>
        <p:nvPicPr>
          <p:cNvPr id="29" name="Slika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5891" y="3906956"/>
            <a:ext cx="691699" cy="224970"/>
          </a:xfrm>
          <a:prstGeom prst="rect">
            <a:avLst/>
          </a:prstGeom>
        </p:spPr>
      </p:pic>
      <p:pic>
        <p:nvPicPr>
          <p:cNvPr id="31" name="Slika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5890" y="4315203"/>
            <a:ext cx="634141" cy="655835"/>
          </a:xfrm>
          <a:prstGeom prst="rect">
            <a:avLst/>
          </a:prstGeom>
        </p:spPr>
      </p:pic>
      <p:pic>
        <p:nvPicPr>
          <p:cNvPr id="30" name="Slika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547" y="6493000"/>
            <a:ext cx="1032664" cy="21932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0" r="23495" b="10399"/>
          <a:stretch/>
        </p:blipFill>
        <p:spPr>
          <a:xfrm>
            <a:off x="9577360" y="4328116"/>
            <a:ext cx="685083" cy="655835"/>
          </a:xfrm>
          <a:prstGeom prst="rect">
            <a:avLst/>
          </a:prstGeom>
        </p:spPr>
      </p:pic>
      <p:sp>
        <p:nvSpPr>
          <p:cNvPr id="33" name="Pravokotnik 32"/>
          <p:cNvSpPr/>
          <p:nvPr/>
        </p:nvSpPr>
        <p:spPr>
          <a:xfrm>
            <a:off x="5128052" y="1901794"/>
            <a:ext cx="1734899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sl-SI" sz="1200" b="1" dirty="0"/>
              <a:t>PODPORNE AKTIVNOSTI</a:t>
            </a:r>
          </a:p>
        </p:txBody>
      </p:sp>
    </p:spTree>
    <p:extLst>
      <p:ext uri="{BB962C8B-B14F-4D97-AF65-F5344CB8AC3E}">
        <p14:creationId xmlns:p14="http://schemas.microsoft.com/office/powerpoint/2010/main" val="2965787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310" y="1430782"/>
            <a:ext cx="8229600" cy="610820"/>
          </a:xfrm>
        </p:spPr>
        <p:txBody>
          <a:bodyPr>
            <a:normAutofit fontScale="90000"/>
          </a:bodyPr>
          <a:lstStyle/>
          <a:p>
            <a:r>
              <a:rPr lang="sl-SI" sz="3600" dirty="0"/>
              <a:t>UVOD</a:t>
            </a:r>
            <a:br>
              <a:rPr lang="sl-SI" dirty="0"/>
            </a:br>
            <a:r>
              <a:rPr lang="sl-SI" dirty="0"/>
              <a:t>	</a:t>
            </a:r>
            <a:endParaRPr lang="en-US" dirty="0"/>
          </a:p>
        </p:txBody>
      </p:sp>
      <p:sp>
        <p:nvSpPr>
          <p:cNvPr id="4" name="Označba mesta vsebine 3"/>
          <p:cNvSpPr>
            <a:spLocks noGrp="1"/>
          </p:cNvSpPr>
          <p:nvPr>
            <p:ph idx="1"/>
          </p:nvPr>
        </p:nvSpPr>
        <p:spPr>
          <a:xfrm>
            <a:off x="641444" y="2175965"/>
            <a:ext cx="9621671" cy="4351338"/>
          </a:xfrm>
        </p:spPr>
        <p:txBody>
          <a:bodyPr>
            <a:normAutofit fontScale="925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/>
              <a:t>J</a:t>
            </a:r>
            <a:r>
              <a:rPr lang="sl-SI" sz="2400" dirty="0"/>
              <a:t>. R.</a:t>
            </a:r>
            <a:r>
              <a:rPr lang="en-GB" sz="2400" dirty="0"/>
              <a:t>, 2 </a:t>
            </a:r>
            <a:r>
              <a:rPr lang="sl-SI" sz="2400" dirty="0"/>
              <a:t>leti: prvi opis nasilnega dogodka v vrtcu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sl-SI" sz="2400" u="sng" dirty="0">
                <a:solidFill>
                  <a:srgbClr val="FFC000"/>
                </a:solidFill>
              </a:rPr>
              <a:t>Šola in nasilje: </a:t>
            </a:r>
            <a:r>
              <a:rPr lang="sl-SI" sz="2400" b="1" u="sng" dirty="0">
                <a:solidFill>
                  <a:srgbClr val="FFC000"/>
                </a:solidFill>
              </a:rPr>
              <a:t>konstantno spreminjanje odnosa do nasilja </a:t>
            </a:r>
            <a:r>
              <a:rPr lang="sl-SI" sz="2400" dirty="0"/>
              <a:t>=&gt; uporaba nasilja kot vzgojni mehanizem, pomoč za poučevanje, sprememba odnosa med učenci/starši/učitelji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l-SI" sz="2400" dirty="0"/>
              <a:t>Prvi članek: </a:t>
            </a:r>
            <a:r>
              <a:rPr lang="en-GB" sz="2400" dirty="0"/>
              <a:t>Frederic L. Burk (</a:t>
            </a:r>
            <a:r>
              <a:rPr lang="en-GB" sz="2400" b="1" u="sng" dirty="0"/>
              <a:t>1897</a:t>
            </a:r>
            <a:r>
              <a:rPr lang="en-GB" sz="2400" dirty="0"/>
              <a:t>) Teasing and Bullying, The Pedagogical Seminary, 4:3, 336-371 =&gt; </a:t>
            </a:r>
            <a:r>
              <a:rPr lang="sl-SI" sz="2400" b="1" u="sng" dirty="0">
                <a:solidFill>
                  <a:srgbClr val="FFC000"/>
                </a:solidFill>
              </a:rPr>
              <a:t>sistematično raziskovanje nadlegovanja, trpinčenja v 1970ih</a:t>
            </a:r>
            <a:r>
              <a:rPr lang="sl-SI" sz="2400" dirty="0">
                <a:solidFill>
                  <a:srgbClr val="FFC000"/>
                </a:solidFill>
              </a:rPr>
              <a:t> </a:t>
            </a:r>
            <a:r>
              <a:rPr lang="sl-SI" sz="2400" dirty="0"/>
              <a:t>– skandinavski raziskovalci (Dan </a:t>
            </a:r>
            <a:r>
              <a:rPr lang="sl-SI" sz="2400" dirty="0" err="1"/>
              <a:t>Olwus</a:t>
            </a:r>
            <a:r>
              <a:rPr lang="sl-SI" sz="2400" dirty="0"/>
              <a:t>) &amp; Japonska (</a:t>
            </a:r>
            <a:r>
              <a:rPr lang="sl-SI" sz="2400" dirty="0" err="1"/>
              <a:t>ijime</a:t>
            </a:r>
            <a:r>
              <a:rPr lang="sl-SI" sz="2400" dirty="0"/>
              <a:t>) =&gt;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l-SI" sz="2500" dirty="0"/>
              <a:t>Prvi sistemski pristop/preventivni program </a:t>
            </a:r>
            <a:r>
              <a:rPr lang="sl-SI" sz="2500" b="1" u="sng" dirty="0">
                <a:solidFill>
                  <a:srgbClr val="FFC000"/>
                </a:solidFill>
              </a:rPr>
              <a:t>OBPP 1983 (v 2,5 letih </a:t>
            </a:r>
            <a:r>
              <a:rPr lang="sl-SI" sz="2500" b="1" u="sng" dirty="0">
                <a:solidFill>
                  <a:srgbClr val="FF0000"/>
                </a:solidFill>
              </a:rPr>
              <a:t>– 50% izvajalcev nasilja in žrtev)</a:t>
            </a:r>
            <a:r>
              <a:rPr lang="sl-SI" sz="2500" b="1" u="sng" dirty="0">
                <a:solidFill>
                  <a:srgbClr val="FFC000"/>
                </a:solidFill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l-SI" sz="2500" dirty="0"/>
              <a:t>„Nadlegovanje in trpinčenje krši posameznikovo temeljno človekovo </a:t>
            </a:r>
            <a:r>
              <a:rPr lang="en-GB" sz="2500" dirty="0"/>
              <a:t> </a:t>
            </a:r>
            <a:r>
              <a:rPr lang="sl-SI" sz="2500" dirty="0"/>
              <a:t>pravico biti varen v šoli“ </a:t>
            </a:r>
            <a:r>
              <a:rPr lang="en-GB" sz="2500" dirty="0"/>
              <a:t> (Olweus 1993)</a:t>
            </a:r>
            <a:endParaRPr lang="sl-SI" sz="2400" dirty="0"/>
          </a:p>
          <a:p>
            <a:endParaRPr lang="en-GB" sz="24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F03C5BA9-78F6-8945-4175-B4F8E7943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9347" y="52494"/>
            <a:ext cx="1483827" cy="2109073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E9E756A9-5017-D21E-075C-1F905E7DD6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526" y="38095"/>
            <a:ext cx="1603403" cy="213787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6BDAE522-90DC-D0EF-6442-A615EACEAF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" t="4453" r="2027" b="19841"/>
          <a:stretch/>
        </p:blipFill>
        <p:spPr>
          <a:xfrm>
            <a:off x="8539280" y="-32141"/>
            <a:ext cx="2106440" cy="218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72965" y="1291130"/>
            <a:ext cx="8229600" cy="610820"/>
          </a:xfrm>
        </p:spPr>
        <p:txBody>
          <a:bodyPr>
            <a:normAutofit fontScale="90000"/>
          </a:bodyPr>
          <a:lstStyle/>
          <a:p>
            <a:r>
              <a:rPr lang="sl-SI" dirty="0">
                <a:latin typeface="Tw Cen MT" panose="020B0602020104020603" pitchFamily="34" charset="-18"/>
              </a:rPr>
              <a:t>Kako sta povezana šola &amp; nasilje?</a:t>
            </a:r>
            <a:endParaRPr lang="en-GB" dirty="0">
              <a:latin typeface="Tw Cen MT" panose="020B0602020104020603" pitchFamily="34" charset="-18"/>
            </a:endParaRPr>
          </a:p>
        </p:txBody>
      </p:sp>
      <p:sp>
        <p:nvSpPr>
          <p:cNvPr id="4" name="Elipsa 3"/>
          <p:cNvSpPr/>
          <p:nvPr/>
        </p:nvSpPr>
        <p:spPr>
          <a:xfrm>
            <a:off x="2125670" y="2665476"/>
            <a:ext cx="3054100" cy="2901395"/>
          </a:xfrm>
          <a:prstGeom prst="ellipse">
            <a:avLst/>
          </a:prstGeom>
          <a:solidFill>
            <a:srgbClr val="4F81BD">
              <a:alpha val="6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>
              <a:latin typeface="Tw Cen MT" panose="020B0602020104020603" pitchFamily="34" charset="-18"/>
            </a:endParaRPr>
          </a:p>
          <a:p>
            <a:pPr algn="ctr"/>
            <a:r>
              <a:rPr lang="sl-SI" dirty="0">
                <a:latin typeface="Tw Cen MT" panose="020B0602020104020603" pitchFamily="34" charset="-18"/>
              </a:rPr>
              <a:t>ŠOLA</a:t>
            </a:r>
          </a:p>
          <a:p>
            <a:pPr algn="ctr"/>
            <a:endParaRPr lang="en-GB" dirty="0">
              <a:latin typeface="Tw Cen MT" panose="020B0602020104020603" pitchFamily="34" charset="-18"/>
            </a:endParaRPr>
          </a:p>
        </p:txBody>
      </p:sp>
      <p:sp>
        <p:nvSpPr>
          <p:cNvPr id="5" name="Elipsa 4"/>
          <p:cNvSpPr/>
          <p:nvPr/>
        </p:nvSpPr>
        <p:spPr>
          <a:xfrm>
            <a:off x="7012230" y="2685443"/>
            <a:ext cx="3054100" cy="2901395"/>
          </a:xfrm>
          <a:prstGeom prst="ellipse">
            <a:avLst/>
          </a:prstGeom>
          <a:solidFill>
            <a:srgbClr val="FF0000">
              <a:alpha val="43922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NASILJE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08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0278 L 0.15035 -0.0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17" y="-6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-0.16702 -0.0138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1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993159" y="5734887"/>
            <a:ext cx="5650085" cy="610820"/>
          </a:xfrm>
        </p:spPr>
        <p:txBody>
          <a:bodyPr>
            <a:noAutofit/>
          </a:bodyPr>
          <a:lstStyle/>
          <a:p>
            <a:r>
              <a:rPr lang="sl-SI" sz="2000" dirty="0"/>
              <a:t>(Lešnik </a:t>
            </a:r>
            <a:r>
              <a:rPr lang="sl-SI" sz="2000" dirty="0" err="1"/>
              <a:t>Mugnaioni</a:t>
            </a:r>
            <a:r>
              <a:rPr lang="sl-SI" sz="2000" dirty="0"/>
              <a:t>, Koren, Logaj, Brejc (2009): str. 51)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98645" y="1731016"/>
            <a:ext cx="8951215" cy="4123035"/>
          </a:xfrm>
        </p:spPr>
        <p:txBody>
          <a:bodyPr>
            <a:normAutofit/>
          </a:bodyPr>
          <a:lstStyle/>
          <a:p>
            <a:r>
              <a:rPr lang="sl-SI" b="1" u="sng" dirty="0">
                <a:latin typeface="Tw Cen MT" panose="020B0602020104020603" pitchFamily="34" charset="-18"/>
              </a:rPr>
              <a:t>Vrste nasilja v šoli: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>
                <a:latin typeface="Tw Cen MT" panose="020B0602020104020603" pitchFamily="34" charset="-18"/>
              </a:rPr>
              <a:t>Vrstniško nasilje in v širšem smislu nasilje med učenci,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>
                <a:latin typeface="Tw Cen MT" panose="020B0602020104020603" pitchFamily="34" charset="-18"/>
              </a:rPr>
              <a:t>nasilje v odnosu med učenci in učitelji,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>
                <a:latin typeface="Tw Cen MT" panose="020B0602020104020603" pitchFamily="34" charset="-18"/>
              </a:rPr>
              <a:t>nasilje v odnosu med učitelji in starši,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>
                <a:latin typeface="Tw Cen MT" panose="020B0602020104020603" pitchFamily="34" charset="-18"/>
              </a:rPr>
              <a:t>nasilje med vodstvom zavoda in drugimi zaposlenimi,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>
                <a:latin typeface="Tw Cen MT" panose="020B0602020104020603" pitchFamily="34" charset="-18"/>
              </a:rPr>
              <a:t>nasilje med učitelji in drugimi zaposlenimi, tj. znotraj učiteljskega kolektiva,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>
                <a:latin typeface="Tw Cen MT" panose="020B0602020104020603" pitchFamily="34" charset="-18"/>
              </a:rPr>
              <a:t>nasilje nad otroki v družini*,</a:t>
            </a:r>
          </a:p>
          <a:p>
            <a:r>
              <a:rPr lang="sl-SI" sz="2400" dirty="0">
                <a:latin typeface="Tw Cen MT" panose="020B0602020104020603" pitchFamily="34" charset="-18"/>
              </a:rPr>
              <a:t>+ destruktivnost ali nasilje nad samim seboj.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4141" y="196810"/>
            <a:ext cx="2425554" cy="3424495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9E914261-ED8C-DDEC-D1BD-C9DC35A4890B}"/>
              </a:ext>
            </a:extLst>
          </p:cNvPr>
          <p:cNvSpPr txBox="1"/>
          <p:nvPr/>
        </p:nvSpPr>
        <p:spPr>
          <a:xfrm>
            <a:off x="1658202" y="741083"/>
            <a:ext cx="7130153" cy="646331"/>
          </a:xfrm>
          <a:prstGeom prst="rect">
            <a:avLst/>
          </a:prstGeom>
          <a:solidFill>
            <a:srgbClr val="57FFFF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tx1"/>
                </a:solidFill>
                <a:latin typeface="Tw Cen MT" panose="020B0602020104020603" pitchFamily="34" charset="-18"/>
              </a:rPr>
              <a:t>"Nasilje na šolah je obsežen družben pojav, manifestira pa se  v številnih pojavnih oblikah, ki skupaj tvorijo kontinuum nasilja"</a:t>
            </a:r>
            <a:r>
              <a:rPr lang="sl-SI" dirty="0">
                <a:solidFill>
                  <a:schemeClr val="tx1"/>
                </a:solidFill>
              </a:rPr>
              <a:t> (Henry, 2009: 1250).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883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93311" y="1219289"/>
            <a:ext cx="8229600" cy="610820"/>
          </a:xfrm>
        </p:spPr>
        <p:txBody>
          <a:bodyPr>
            <a:normAutofit fontScale="90000"/>
          </a:bodyPr>
          <a:lstStyle/>
          <a:p>
            <a:r>
              <a:rPr lang="sl-SI" dirty="0"/>
              <a:t>Vzroki za nasilje - Teoretično ozadje</a:t>
            </a:r>
            <a:endParaRPr lang="en-US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820261" y="2124506"/>
            <a:ext cx="4034131" cy="4123035"/>
          </a:xfrm>
        </p:spPr>
        <p:txBody>
          <a:bodyPr/>
          <a:lstStyle/>
          <a:p>
            <a:r>
              <a:rPr lang="en-US" dirty="0" err="1"/>
              <a:t>Bronfenbrener</a:t>
            </a:r>
            <a:r>
              <a:rPr lang="sl-SI" dirty="0"/>
              <a:t>jeva ekološko-sistemska teorija</a:t>
            </a:r>
          </a:p>
          <a:p>
            <a:endParaRPr lang="sl-SI" dirty="0"/>
          </a:p>
          <a:p>
            <a:endParaRPr lang="sl-SI" dirty="0"/>
          </a:p>
          <a:p>
            <a:endParaRPr lang="en-US" dirty="0"/>
          </a:p>
          <a:p>
            <a:endParaRPr lang="sl-SI" dirty="0"/>
          </a:p>
          <a:p>
            <a:endParaRPr lang="en-GB" dirty="0"/>
          </a:p>
        </p:txBody>
      </p:sp>
      <p:sp>
        <p:nvSpPr>
          <p:cNvPr id="5" name="Pravokotnik 4"/>
          <p:cNvSpPr/>
          <p:nvPr/>
        </p:nvSpPr>
        <p:spPr>
          <a:xfrm>
            <a:off x="5424413" y="6326492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dirty="0">
                <a:solidFill>
                  <a:schemeClr val="bg1">
                    <a:lumMod val="85000"/>
                  </a:schemeClr>
                </a:solidFill>
              </a:rPr>
              <a:t>https://www.scu.edu/oml/about-us/theoretical-framework/</a:t>
            </a:r>
            <a:r>
              <a:rPr lang="sl-SI" sz="800" dirty="0">
                <a:solidFill>
                  <a:schemeClr val="bg1">
                    <a:lumMod val="85000"/>
                  </a:schemeClr>
                </a:solidFill>
              </a:rPr>
              <a:t> </a:t>
            </a:r>
            <a:endParaRPr lang="en-GB" sz="8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232" y="2360066"/>
            <a:ext cx="3566873" cy="377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63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11556</TotalTime>
  <Words>3410</Words>
  <Application>Microsoft Office PowerPoint</Application>
  <PresentationFormat>Širokozaslonsko</PresentationFormat>
  <Paragraphs>503</Paragraphs>
  <Slides>48</Slides>
  <Notes>6</Notes>
  <HiddenSlides>0</HiddenSlides>
  <MMClips>0</MMClips>
  <ScaleCrop>false</ScaleCrop>
  <HeadingPairs>
    <vt:vector size="8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48</vt:i4>
      </vt:variant>
    </vt:vector>
  </HeadingPairs>
  <TitlesOfParts>
    <vt:vector size="57" baseType="lpstr">
      <vt:lpstr>Aptos</vt:lpstr>
      <vt:lpstr>Arial</vt:lpstr>
      <vt:lpstr>Calibri</vt:lpstr>
      <vt:lpstr>Calibri Light</vt:lpstr>
      <vt:lpstr>Cambria</vt:lpstr>
      <vt:lpstr>Tw Cen MT</vt:lpstr>
      <vt:lpstr>Wingdings</vt:lpstr>
      <vt:lpstr>Officeova tema</vt:lpstr>
      <vt:lpstr>Bitna slika</vt:lpstr>
      <vt:lpstr> Z znanjem nad nasilje v šolah  USPOSABLJANJE ZA ZAPOSLENE NA ŠOLI (1. del) </vt:lpstr>
      <vt:lpstr>PROSIMO VAS, DA IZPOLNITE ANKETO</vt:lpstr>
      <vt:lpstr>Z znanjem nad nasilje na šolah  (KnowBullying)</vt:lpstr>
      <vt:lpstr>Časovnica september 2024/2025</vt:lpstr>
      <vt:lpstr>Struktura in vsebina preventivnega programa</vt:lpstr>
      <vt:lpstr>UVOD  </vt:lpstr>
      <vt:lpstr>Kako sta povezana šola &amp; nasilje?</vt:lpstr>
      <vt:lpstr>(Lešnik Mugnaioni, Koren, Logaj, Brejc (2009): str. 51)</vt:lpstr>
      <vt:lpstr>Vzroki za nasilje - Teoretično ozadje</vt:lpstr>
      <vt:lpstr>PowerPointova predstavitev</vt:lpstr>
      <vt:lpstr>PowerPointova predstavitev</vt:lpstr>
      <vt:lpstr>Vključujoča definicija </vt:lpstr>
      <vt:lpstr>PowerPointova predstavitev</vt:lpstr>
      <vt:lpstr>Vloge učencev pri medvrstniškem nasilju</vt:lpstr>
      <vt:lpstr>PowerPointova predstavitev</vt:lpstr>
      <vt:lpstr>          Kako prepoznati, da je otrok žrtev nasilja?            (posledice in znaki nasilja)</vt:lpstr>
      <vt:lpstr>PowerPointova predstavitev</vt:lpstr>
      <vt:lpstr>PowerPointova predstavitev</vt:lpstr>
      <vt:lpstr>PowerPointova predstavitev</vt:lpstr>
      <vt:lpstr>Kaj lahko storim za preprečevanje nasilja na šoli? </vt:lpstr>
      <vt:lpstr> Z znanjem nad nasilje v šolah  USPOSABLJANJE ZA ZAPOSLENE NA ŠOLI (2. del) </vt:lpstr>
      <vt:lpstr>PowerPointova predstavitev</vt:lpstr>
      <vt:lpstr>Kdo so žrtve vrstniškega nadlegovanja, trpinčenja, nasilja?</vt:lpstr>
      <vt:lpstr>Kako lahko učitelj prepozna, da je učenec žrtev medvrstniškega nasilja</vt:lpstr>
      <vt:lpstr>Pristopi za pomoč učiteljem &amp; svetovalnim delavcem pri ustvarjanju slike o odnosih med učenci in detekciji medvrstniškega nasilja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Podatki za Slovenijo 2002-2022</vt:lpstr>
      <vt:lpstr>Podatki za Slovenija 2002-2022</vt:lpstr>
      <vt:lpstr>Podatki za Slovenija 2002-2022</vt:lpstr>
      <vt:lpstr> MEDVRSTNIŠKO NASILJE V ŠOLI Nacionalna raziskava 2025  </vt:lpstr>
      <vt:lpstr>Potek raziskave in struktura vzorca</vt:lpstr>
      <vt:lpstr>Vsak četrti učenec v preteklosti žrtev medvrstniškega nasilja v šoli</vt:lpstr>
      <vt:lpstr> Izkušnja z nasiljem</vt:lpstr>
      <vt:lpstr> Izkušnja z nasiljem</vt:lpstr>
      <vt:lpstr>Oblike nasilja (poročanje žrtev)</vt:lpstr>
      <vt:lpstr>Oblike nasilja (izvajanje nasilja)</vt:lpstr>
      <vt:lpstr>Oblike nasilja – opazovalci (priče)</vt:lpstr>
      <vt:lpstr>Žrtve spletnega nasilja v večji meri tudi žrtve drugih vrst nasilja (z izjemo verbalnega)</vt:lpstr>
      <vt:lpstr> OŠ X  Analiza ankete maj 2025 (sedanji 7., 8., 9. razred)</vt:lpstr>
      <vt:lpstr>KAKO PREPREČEVATI  MEDVRSTNIŠKO NASILJE NA ŠOLAH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BULLYING PREVENTION  -  EVALUATION OF PREVENTION PROGRAMS   What works &amp; what doesn’t &amp; what is promising</dc:title>
  <dc:creator>Bučar Aleš</dc:creator>
  <cp:lastModifiedBy>Aleš Bučar - Ručman</cp:lastModifiedBy>
  <cp:revision>187</cp:revision>
  <dcterms:created xsi:type="dcterms:W3CDTF">2024-11-11T10:25:05Z</dcterms:created>
  <dcterms:modified xsi:type="dcterms:W3CDTF">2025-12-03T08:52:23Z</dcterms:modified>
</cp:coreProperties>
</file>