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8" r:id="rId3"/>
    <p:sldId id="289" r:id="rId4"/>
    <p:sldId id="294" r:id="rId5"/>
    <p:sldId id="290" r:id="rId6"/>
    <p:sldId id="291" r:id="rId7"/>
    <p:sldId id="302" r:id="rId8"/>
    <p:sldId id="292" r:id="rId9"/>
    <p:sldId id="295" r:id="rId10"/>
    <p:sldId id="298" r:id="rId11"/>
    <p:sldId id="303" r:id="rId12"/>
    <p:sldId id="297" r:id="rId13"/>
    <p:sldId id="299" r:id="rId14"/>
    <p:sldId id="301" r:id="rId15"/>
    <p:sldId id="304" r:id="rId16"/>
    <p:sldId id="308" r:id="rId17"/>
    <p:sldId id="309" r:id="rId18"/>
    <p:sldId id="310" r:id="rId19"/>
    <p:sldId id="280" r:id="rId20"/>
    <p:sldId id="312" r:id="rId21"/>
    <p:sldId id="311" r:id="rId22"/>
    <p:sldId id="313" r:id="rId23"/>
    <p:sldId id="296" r:id="rId24"/>
    <p:sldId id="3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6C16"/>
    <a:srgbClr val="E37317"/>
    <a:srgbClr val="EAB200"/>
    <a:srgbClr val="17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Temen slo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76499" autoAdjust="0"/>
  </p:normalViewPr>
  <p:slideViewPr>
    <p:cSldViewPr snapToGrid="0">
      <p:cViewPr varScale="1">
        <p:scale>
          <a:sx n="85" d="100"/>
          <a:sy n="85" d="100"/>
        </p:scale>
        <p:origin x="15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909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3FC27-E198-410F-8498-CBAFE8F5BFA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56B9C-2220-4CB0-8C1D-BA837E8B6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779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738B0-0FE7-4404-B181-2D735C4354EC}" type="datetimeFigureOut">
              <a:rPr lang="sl-SI" smtClean="0"/>
              <a:t>23. 09. 2025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6BF13-3A51-4207-8E38-3D4319FA4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17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7165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2C4E0-4813-E1C6-A9EA-0E78C912E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>
            <a:extLst>
              <a:ext uri="{FF2B5EF4-FFF2-40B4-BE49-F238E27FC236}">
                <a16:creationId xmlns:a16="http://schemas.microsoft.com/office/drawing/2014/main" id="{1D7DAC49-0AC8-579C-8A1A-E2C8F10DFA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>
            <a:extLst>
              <a:ext uri="{FF2B5EF4-FFF2-40B4-BE49-F238E27FC236}">
                <a16:creationId xmlns:a16="http://schemas.microsoft.com/office/drawing/2014/main" id="{0BB29A8E-0785-54B3-ACB3-80642284F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1FB1BE0-6455-6BAB-20E0-A4F693F0EC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5165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1427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65036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42154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1360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749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9094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1684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9560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0814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9161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5374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86BF13-3A51-4207-8E38-3D4319FA4714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9278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dirty="0"/>
              <a:t>Uredite slog naslova matrice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  <a:endParaRPr lang="en-GB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BDBE-F45E-4957-BBBE-70292A799B66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27A9-689A-47E3-82B6-96A4243472F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660073" cy="209564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857" y="97146"/>
            <a:ext cx="2442640" cy="51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06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313793" y="151480"/>
            <a:ext cx="10040007" cy="1325563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sl-SI" dirty="0" err="1"/>
              <a:t>Slide</a:t>
            </a:r>
            <a:r>
              <a:rPr lang="sl-SI" dirty="0"/>
              <a:t> title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13792" y="1902626"/>
            <a:ext cx="10040008" cy="4512113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20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  <a:endParaRPr lang="en-GB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35825" cy="97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89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66344" y="365125"/>
            <a:ext cx="9987455" cy="1325563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5925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5925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7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EBDBE-F45E-4957-BBBE-70292A799B66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27A9-689A-47E3-82B6-96A4243472F2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35825" cy="97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sp-maribor.si/opazovalci-spletnega-nasilja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stvo-dnk.si/images/publikacije/2016-prirocnik3_obravnavanje-medvrstniskega%20nasilja-v-viz.pdf" TargetMode="External"/><Relationship Id="rId2" Type="http://schemas.openxmlformats.org/officeDocument/2006/relationships/hyperlink" Target="https://www.youtube.com/watch?v=R_A2ucchaa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lib.si/stream/URN:NBN:SI:DOC-64MFUIYX/4ed5f40f-4edc-4e9b-a1d5-1355ca07dc72/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2385" y="2944331"/>
            <a:ext cx="11427229" cy="822181"/>
          </a:xfrm>
        </p:spPr>
        <p:txBody>
          <a:bodyPr>
            <a:noAutofit/>
          </a:bodyPr>
          <a:lstStyle/>
          <a:p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3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Delovanje šole v primeru </a:t>
            </a:r>
            <a:r>
              <a:rPr lang="sl-SI" sz="3600" b="1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medvrstniškega</a:t>
            </a:r>
            <a:r>
              <a:rPr lang="sl-SI" sz="3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nasilja</a:t>
            </a:r>
            <a:endParaRPr lang="en-GB" sz="32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96033" y="4889543"/>
            <a:ext cx="9144000" cy="785445"/>
          </a:xfrm>
        </p:spPr>
        <p:txBody>
          <a:bodyPr>
            <a:noAutofit/>
          </a:bodyPr>
          <a:lstStyle/>
          <a:p>
            <a:r>
              <a:rPr lang="sl-SI" dirty="0">
                <a:solidFill>
                  <a:schemeClr val="bg1"/>
                </a:solidFill>
                <a:latin typeface="Arial Narrow" panose="020B0606020202030204" pitchFamily="34" charset="0"/>
              </a:rPr>
              <a:t>Predstavitev pripravila: Maja Kamin</a:t>
            </a:r>
          </a:p>
          <a:p>
            <a:r>
              <a:rPr lang="sl-SI" dirty="0">
                <a:solidFill>
                  <a:schemeClr val="bg1"/>
                </a:solidFill>
                <a:latin typeface="Arial Narrow" panose="020B0606020202030204" pitchFamily="34" charset="0"/>
              </a:rPr>
              <a:t>Kočevje, 23.9.2025</a:t>
            </a:r>
            <a:endParaRPr lang="en-US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899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2CCDF-9CB5-65C7-E46C-114FB5C08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9D9F5D-8A0A-36E0-8314-6BCD67028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541" y="2766218"/>
            <a:ext cx="10040007" cy="1325563"/>
          </a:xfrm>
        </p:spPr>
        <p:txBody>
          <a:bodyPr/>
          <a:lstStyle/>
          <a:p>
            <a:pPr algn="ctr"/>
            <a:r>
              <a:rPr lang="sl-SI" dirty="0">
                <a:cs typeface="Arial" panose="020B0604020202020204" pitchFamily="34" charset="0"/>
              </a:rPr>
              <a:t>2</a:t>
            </a:r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. NAČINI UKREPANJA </a:t>
            </a:r>
            <a:b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OB ZAZNANEM NASILJU OZ. USTRAHOVANJU</a:t>
            </a:r>
          </a:p>
        </p:txBody>
      </p:sp>
    </p:spTree>
    <p:extLst>
      <p:ext uri="{BB962C8B-B14F-4D97-AF65-F5344CB8AC3E}">
        <p14:creationId xmlns:p14="http://schemas.microsoft.com/office/powerpoint/2010/main" val="179360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5F745F-F6EA-8E9C-E9CE-057BF5A0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Novela L ZOsn: sprememba strokovnih izrazov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13E6159B-454D-C9BF-F84E-5300E59614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727973"/>
              </p:ext>
            </p:extLst>
          </p:nvPr>
        </p:nvGraphicFramePr>
        <p:xfrm>
          <a:off x="838200" y="1228687"/>
          <a:ext cx="10428112" cy="5224462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4862689">
                  <a:extLst>
                    <a:ext uri="{9D8B030D-6E8A-4147-A177-3AD203B41FA5}">
                      <a16:colId xmlns:a16="http://schemas.microsoft.com/office/drawing/2014/main" val="3576287760"/>
                    </a:ext>
                  </a:extLst>
                </a:gridCol>
                <a:gridCol w="5565423">
                  <a:extLst>
                    <a:ext uri="{9D8B030D-6E8A-4147-A177-3AD203B41FA5}">
                      <a16:colId xmlns:a16="http://schemas.microsoft.com/office/drawing/2014/main" val="2003193979"/>
                    </a:ext>
                  </a:extLst>
                </a:gridCol>
              </a:tblGrid>
              <a:tr h="361244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 dirty="0">
                          <a:effectLst/>
                          <a:latin typeface="Arial Narrow" panose="020B0606020202030204" pitchFamily="34" charset="0"/>
                        </a:rPr>
                        <a:t>Prej</a:t>
                      </a:r>
                      <a:endParaRPr lang="sl-SI" sz="240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>
                          <a:effectLst/>
                          <a:latin typeface="Arial Narrow" panose="020B0606020202030204" pitchFamily="34" charset="0"/>
                        </a:rPr>
                        <a:t>Potem</a:t>
                      </a:r>
                      <a:endParaRPr lang="sl-SI" sz="2400" kern="0" baseline="2000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extLst>
                  <a:ext uri="{0D108BD9-81ED-4DB2-BD59-A6C34878D82A}">
                    <a16:rowId xmlns:a16="http://schemas.microsoft.com/office/drawing/2014/main" val="348672378"/>
                  </a:ext>
                </a:extLst>
              </a:tr>
              <a:tr h="65655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b="0" kern="0" baseline="20000" dirty="0">
                          <a:effectLst/>
                          <a:latin typeface="Arial Narrow" panose="020B0606020202030204" pitchFamily="34" charset="0"/>
                        </a:rPr>
                        <a:t>Vzgojno delovanje (obsega tako preventivo kot intervencijo).</a:t>
                      </a:r>
                      <a:endParaRPr lang="sl-SI" sz="2400" b="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>
                          <a:effectLst/>
                          <a:latin typeface="Arial Narrow" panose="020B0606020202030204" pitchFamily="34" charset="0"/>
                        </a:rPr>
                        <a:t>Ni spremembe. </a:t>
                      </a:r>
                      <a:endParaRPr lang="sl-SI" sz="2400" kern="0" baseline="2000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extLst>
                  <a:ext uri="{0D108BD9-81ED-4DB2-BD59-A6C34878D82A}">
                    <a16:rowId xmlns:a16="http://schemas.microsoft.com/office/drawing/2014/main" val="2691645690"/>
                  </a:ext>
                </a:extLst>
              </a:tr>
              <a:tr h="167255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b="0" kern="0" baseline="20000" dirty="0">
                          <a:effectLst/>
                          <a:latin typeface="Arial Narrow" panose="020B0606020202030204" pitchFamily="34" charset="0"/>
                        </a:rPr>
                        <a:t>Vzgojni ukrep</a:t>
                      </a:r>
                      <a:endParaRPr lang="sl-SI" sz="2400" b="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 dirty="0">
                          <a:effectLst/>
                          <a:latin typeface="Arial Narrow" panose="020B0606020202030204" pitchFamily="34" charset="0"/>
                        </a:rPr>
                        <a:t>Vzgojna dejavnost, ki jo osnovna šola izvede, ko učenec krši svoje dolžnosti in odgovornosti, določene z zakonom, drugimi predpisi, pravili šolskega reda in hišnim redom, in so kršitve storjene med izvajanjem pouka ali ostalih dejavnosti v okviru obveznega ali razširjenega programa ali med drugimi dejavnostmi, ki so opredeljene z letnim delovnim načrtom (krajše: vzgojna dejavnost ob kršitvi)</a:t>
                      </a:r>
                      <a:endParaRPr lang="sl-SI" sz="240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extLst>
                  <a:ext uri="{0D108BD9-81ED-4DB2-BD59-A6C34878D82A}">
                    <a16:rowId xmlns:a16="http://schemas.microsoft.com/office/drawing/2014/main" val="384946175"/>
                  </a:ext>
                </a:extLst>
              </a:tr>
              <a:tr h="575733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b="0" kern="0" baseline="20000" dirty="0">
                          <a:effectLst/>
                          <a:latin typeface="Arial Narrow" panose="020B0606020202030204" pitchFamily="34" charset="0"/>
                        </a:rPr>
                        <a:t>Vzgojni opomin je eden od vzgojnih ukrepov.</a:t>
                      </a:r>
                      <a:endParaRPr lang="sl-SI" sz="2400" b="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>
                          <a:effectLst/>
                          <a:latin typeface="Arial Narrow" panose="020B0606020202030204" pitchFamily="34" charset="0"/>
                        </a:rPr>
                        <a:t>Vzgojni opomin je edini vzgojni ukrep (vse ostalo so vzgojne dejavnosti ob kršitvah).</a:t>
                      </a:r>
                      <a:endParaRPr lang="sl-SI" sz="2400" kern="0" baseline="2000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extLst>
                  <a:ext uri="{0D108BD9-81ED-4DB2-BD59-A6C34878D82A}">
                    <a16:rowId xmlns:a16="http://schemas.microsoft.com/office/drawing/2014/main" val="3447173115"/>
                  </a:ext>
                </a:extLst>
              </a:tr>
              <a:tr h="83717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b="0" kern="0" baseline="20000" dirty="0">
                          <a:effectLst/>
                          <a:latin typeface="Arial Narrow" panose="020B0606020202030204" pitchFamily="34" charset="0"/>
                        </a:rPr>
                        <a:t>Vzgojno ukrepanje</a:t>
                      </a:r>
                      <a:endParaRPr lang="sl-SI" sz="2400" b="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>
                          <a:effectLst/>
                          <a:latin typeface="Arial Narrow" panose="020B0606020202030204" pitchFamily="34" charset="0"/>
                        </a:rPr>
                        <a:t>Vzgojno delovanje ob kršitvi: šola izvede bodisi vzgojne dejavnosti ob kršitvi ali pa izreče vzgojni opomin.</a:t>
                      </a:r>
                      <a:endParaRPr lang="sl-SI" sz="2400" kern="0" baseline="2000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extLst>
                  <a:ext uri="{0D108BD9-81ED-4DB2-BD59-A6C34878D82A}">
                    <a16:rowId xmlns:a16="http://schemas.microsoft.com/office/drawing/2014/main" val="3504097995"/>
                  </a:ext>
                </a:extLst>
              </a:tr>
              <a:tr h="112119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b="0" kern="0" baseline="20000" dirty="0">
                          <a:effectLst/>
                          <a:latin typeface="Arial Narrow" panose="020B0606020202030204" pitchFamily="34" charset="0"/>
                        </a:rPr>
                        <a:t>Vzgojni ukrepi so bili opredeljeni v vzgojnem načrtu (vrste) in podrobneje v PŠR (vzgojni ukrepi ob posameznih kršitvah; na podlagi VN).</a:t>
                      </a:r>
                      <a:endParaRPr lang="sl-SI" sz="2400" b="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buNone/>
                      </a:pPr>
                      <a:r>
                        <a:rPr lang="sl-SI" sz="2400" kern="0" baseline="20000" dirty="0">
                          <a:effectLst/>
                          <a:latin typeface="Arial Narrow" panose="020B0606020202030204" pitchFamily="34" charset="0"/>
                        </a:rPr>
                        <a:t>Vzgojne dejavnosti ob kršitvi so opredeljene z LDN (2. odst. 60.č člena ZOsn) in v PŠR (1. odst. 60.e člena </a:t>
                      </a:r>
                      <a:r>
                        <a:rPr lang="sl-SI" sz="2400" kern="0" baseline="20000" dirty="0" err="1">
                          <a:effectLst/>
                          <a:latin typeface="Arial Narrow" panose="020B0606020202030204" pitchFamily="34" charset="0"/>
                        </a:rPr>
                        <a:t>Zosn</a:t>
                      </a:r>
                      <a:r>
                        <a:rPr lang="sl-SI" sz="2400" kern="0" baseline="20000" dirty="0">
                          <a:effectLst/>
                          <a:latin typeface="Arial Narrow" panose="020B0606020202030204" pitchFamily="34" charset="0"/>
                        </a:rPr>
                        <a:t>).</a:t>
                      </a:r>
                      <a:endParaRPr lang="sl-SI" sz="2400" kern="0" baseline="20000" dirty="0">
                        <a:effectLst/>
                        <a:latin typeface="Arial Narrow" panose="020B0606020202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0" anchor="ctr"/>
                </a:tc>
                <a:extLst>
                  <a:ext uri="{0D108BD9-81ED-4DB2-BD59-A6C34878D82A}">
                    <a16:rowId xmlns:a16="http://schemas.microsoft.com/office/drawing/2014/main" val="1774847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023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5CCB91-C11E-51DD-CC03-6047E8AD9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Intervencija ob zaznanem dogodku MVN / ustrahovanja vključuje več vrst ukrepov</a:t>
            </a:r>
          </a:p>
        </p:txBody>
      </p:sp>
      <p:sp>
        <p:nvSpPr>
          <p:cNvPr id="4" name="Pravokotnik: zaokroženi vogali 3">
            <a:extLst>
              <a:ext uri="{FF2B5EF4-FFF2-40B4-BE49-F238E27FC236}">
                <a16:creationId xmlns:a16="http://schemas.microsoft.com/office/drawing/2014/main" id="{DDCDF91A-7411-4491-289C-7DC853324B8A}"/>
              </a:ext>
            </a:extLst>
          </p:cNvPr>
          <p:cNvSpPr/>
          <p:nvPr/>
        </p:nvSpPr>
        <p:spPr>
          <a:xfrm>
            <a:off x="83424" y="1665170"/>
            <a:ext cx="3891810" cy="68339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Ukrepi za zagotavljanje varnosti</a:t>
            </a:r>
          </a:p>
        </p:txBody>
      </p:sp>
      <p:sp>
        <p:nvSpPr>
          <p:cNvPr id="6" name="Pravokotnik: zaokroženi vogali 5">
            <a:extLst>
              <a:ext uri="{FF2B5EF4-FFF2-40B4-BE49-F238E27FC236}">
                <a16:creationId xmlns:a16="http://schemas.microsoft.com/office/drawing/2014/main" id="{D5F4034F-9EEC-DF07-2989-9519D18AAA1B}"/>
              </a:ext>
            </a:extLst>
          </p:cNvPr>
          <p:cNvSpPr/>
          <p:nvPr/>
        </p:nvSpPr>
        <p:spPr>
          <a:xfrm>
            <a:off x="4154908" y="1665170"/>
            <a:ext cx="3891810" cy="68339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Vzgojne dejavnosti ob kršitvi</a:t>
            </a:r>
          </a:p>
        </p:txBody>
      </p:sp>
      <p:sp>
        <p:nvSpPr>
          <p:cNvPr id="7" name="Pravokotnik: zaokroženi vogali 6">
            <a:extLst>
              <a:ext uri="{FF2B5EF4-FFF2-40B4-BE49-F238E27FC236}">
                <a16:creationId xmlns:a16="http://schemas.microsoft.com/office/drawing/2014/main" id="{A945B2EB-D43D-B9F8-4395-6E2B8B6210C3}"/>
              </a:ext>
            </a:extLst>
          </p:cNvPr>
          <p:cNvSpPr/>
          <p:nvPr/>
        </p:nvSpPr>
        <p:spPr>
          <a:xfrm>
            <a:off x="8226392" y="1665170"/>
            <a:ext cx="3882184" cy="68339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Drugi postopki in ukrepi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49128D30-7B69-A9E5-3CB8-6BB9CA2E6BAC}"/>
              </a:ext>
            </a:extLst>
          </p:cNvPr>
          <p:cNvSpPr txBox="1"/>
          <p:nvPr/>
        </p:nvSpPr>
        <p:spPr>
          <a:xfrm>
            <a:off x="240632" y="2983832"/>
            <a:ext cx="3599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spremenjen sedežni red, premestitev v drug oddelek</a:t>
            </a:r>
          </a:p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povečanje nadzora</a:t>
            </a:r>
          </a:p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organizacija drugih oblik organiziranega dela izven oddelka ali skupine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A30D1283-FEC9-5267-7465-6682A8C78C68}"/>
              </a:ext>
            </a:extLst>
          </p:cNvPr>
          <p:cNvSpPr txBox="1"/>
          <p:nvPr/>
        </p:nvSpPr>
        <p:spPr>
          <a:xfrm>
            <a:off x="4154908" y="2980993"/>
            <a:ext cx="3599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Izvedejo se, ko učenec med izvajanjem pouka  ali ostalih dejavnosti v okviru programa OŠ oz. drugih dejavnosti, opredeljenih z LDN, </a:t>
            </a:r>
            <a:r>
              <a:rPr lang="sl-SI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krši svoje dolžnosti in odgovornosti</a:t>
            </a: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, določene z zakonom, drugimi predpisi, pravili šolskega reda in hišnim redom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8D32BACE-CBA0-1C3E-C6E2-D29F82349569}"/>
              </a:ext>
            </a:extLst>
          </p:cNvPr>
          <p:cNvSpPr txBox="1"/>
          <p:nvPr/>
        </p:nvSpPr>
        <p:spPr>
          <a:xfrm>
            <a:off x="8351520" y="2980993"/>
            <a:ext cx="3599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Dejavnosti z žrtvijo in drugimi učenci</a:t>
            </a:r>
          </a:p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Sodelovanje s starši</a:t>
            </a:r>
          </a:p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Sodelovanje oz. obveščanje pristojnih institucij</a:t>
            </a:r>
          </a:p>
          <a:p>
            <a:pPr marL="285750" indent="-285750">
              <a:buFontTx/>
              <a:buChar char="-"/>
            </a:pPr>
            <a:endParaRPr lang="sl-SI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174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DEC1BB-B4C4-C727-0936-5BFCBF8C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Vzgojne dejavnosti ob kršitvi – priporočila za izbor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BBA317-207C-9716-C87E-46185E6C1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792" y="1520001"/>
            <a:ext cx="10040008" cy="4512113"/>
          </a:xfrm>
        </p:spPr>
        <p:txBody>
          <a:bodyPr>
            <a:normAutofit/>
          </a:bodyPr>
          <a:lstStyle/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Namen VD naj bo </a:t>
            </a:r>
            <a:r>
              <a:rPr lang="sl-SI" dirty="0">
                <a:solidFill>
                  <a:srgbClr val="00B050"/>
                </a:solidFill>
              </a:rPr>
              <a:t>modifikacija neželenega vedenja </a:t>
            </a:r>
            <a:r>
              <a:rPr lang="sl-SI" dirty="0"/>
              <a:t>in ne kaznovanje</a:t>
            </a:r>
            <a:br>
              <a:rPr lang="sl-SI" dirty="0"/>
            </a:br>
            <a:r>
              <a:rPr lang="sl-SI" sz="2000" i="1" dirty="0">
                <a:solidFill>
                  <a:schemeClr val="bg1">
                    <a:lumMod val="65000"/>
                  </a:schemeClr>
                </a:solidFill>
              </a:rPr>
              <a:t>S kaznovanjem sicer prekinemo neželeno vedenje (ki ga lahko učenec nadomesti z novim neželenim vedenjem), a ne vzpostavimo želenega vedenja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Ugotovimo, kaj želi učenec z neželenim vedenjem doseči (</a:t>
            </a:r>
            <a:r>
              <a:rPr lang="sl-SI" dirty="0">
                <a:solidFill>
                  <a:srgbClr val="00B050"/>
                </a:solidFill>
              </a:rPr>
              <a:t>vzrok vedenja</a:t>
            </a:r>
            <a:r>
              <a:rPr lang="sl-SI" dirty="0"/>
              <a:t>) </a:t>
            </a:r>
            <a:r>
              <a:rPr lang="sl-SI" dirty="0">
                <a:sym typeface="Wingdings" panose="05000000000000000000" pitchFamily="2" charset="2"/>
              </a:rPr>
              <a:t> lažje je najti vzgojno dejavnost, ki bo učinkovita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sym typeface="Wingdings" panose="05000000000000000000" pitchFamily="2" charset="2"/>
              </a:rPr>
              <a:t>Ob izvajanju vzgojne dejavnosti ob kršitvi ne pozabimo še na:</a:t>
            </a:r>
            <a:endParaRPr lang="sl-SI" dirty="0"/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Podajanje </a:t>
            </a:r>
            <a:r>
              <a:rPr lang="sl-SI" dirty="0">
                <a:solidFill>
                  <a:srgbClr val="00B050"/>
                </a:solidFill>
              </a:rPr>
              <a:t>povratne informacije ob  želenem vedenju</a:t>
            </a:r>
            <a:r>
              <a:rPr lang="sl-SI" dirty="0"/>
              <a:t>, ne zgolj ob neželenem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>
                <a:sym typeface="Wingdings" panose="05000000000000000000" pitchFamily="2" charset="2"/>
              </a:rPr>
              <a:t>Ne pozabimo na </a:t>
            </a:r>
            <a:r>
              <a:rPr lang="sl-SI" dirty="0">
                <a:solidFill>
                  <a:srgbClr val="00B050"/>
                </a:solidFill>
                <a:sym typeface="Wingdings" panose="05000000000000000000" pitchFamily="2" charset="2"/>
              </a:rPr>
              <a:t>moč pohvale (tudi pisne)</a:t>
            </a:r>
            <a:r>
              <a:rPr lang="sl-SI" dirty="0">
                <a:sym typeface="Wingdings" panose="05000000000000000000" pitchFamily="2" charset="2"/>
              </a:rPr>
              <a:t>!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endParaRPr lang="sl-SI" dirty="0"/>
          </a:p>
          <a:p>
            <a:pPr marL="342900" indent="-342900">
              <a:buFont typeface="Arial Narrow" panose="020B0606020202030204" pitchFamily="34" charset="0"/>
              <a:buChar char="–"/>
            </a:pPr>
            <a:endParaRPr lang="sl-SI" dirty="0"/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C4D33513-941A-7375-8DA8-331C32E07826}"/>
              </a:ext>
            </a:extLst>
          </p:cNvPr>
          <p:cNvSpPr/>
          <p:nvPr/>
        </p:nvSpPr>
        <p:spPr>
          <a:xfrm>
            <a:off x="6434667" y="4918509"/>
            <a:ext cx="5667022" cy="1788011"/>
          </a:xfrm>
          <a:prstGeom prst="cloudCallout">
            <a:avLst>
              <a:gd name="adj1" fmla="val -64069"/>
              <a:gd name="adj2" fmla="val -18325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  <a:latin typeface="Arial Narrow" panose="020B0606020202030204" pitchFamily="34" charset="0"/>
              </a:rPr>
              <a:t>Pravilo 5 : 1 </a:t>
            </a:r>
          </a:p>
          <a:p>
            <a:pPr algn="ctr"/>
            <a:r>
              <a:rPr lang="sl-SI" dirty="0">
                <a:solidFill>
                  <a:schemeClr val="tx1"/>
                </a:solidFill>
                <a:latin typeface="Arial Narrow" panose="020B0606020202030204" pitchFamily="34" charset="0"/>
              </a:rPr>
              <a:t>za medosebne odnose: </a:t>
            </a:r>
          </a:p>
          <a:p>
            <a:pPr algn="ctr"/>
            <a:r>
              <a:rPr lang="sl-SI" dirty="0">
                <a:solidFill>
                  <a:schemeClr val="tx1"/>
                </a:solidFill>
                <a:latin typeface="Arial Narrow" panose="020B0606020202030204" pitchFamily="34" charset="0"/>
              </a:rPr>
              <a:t>pozitivnih interakcij (nasmeh, pohvala, humor …) naj bo 5x več kot kritike</a:t>
            </a:r>
          </a:p>
        </p:txBody>
      </p:sp>
    </p:spTree>
    <p:extLst>
      <p:ext uri="{BB962C8B-B14F-4D97-AF65-F5344CB8AC3E}">
        <p14:creationId xmlns:p14="http://schemas.microsoft.com/office/powerpoint/2010/main" val="174770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9F9080-F515-9C96-0CCE-216793C3B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 vzgojnih dejavnosti ob kršitvi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2A8FA8D3-C643-446E-7A77-174B1C9E1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768" y="2179916"/>
            <a:ext cx="1902907" cy="2792405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3163C3A-DC94-DD56-4A29-9E0B32129AD3}"/>
              </a:ext>
            </a:extLst>
          </p:cNvPr>
          <p:cNvSpPr txBox="1"/>
          <p:nvPr/>
        </p:nvSpPr>
        <p:spPr>
          <a:xfrm>
            <a:off x="2757675" y="1681270"/>
            <a:ext cx="8045792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VAŠE MNENJE O IZBIRI VZGOJNIH DEJAVNOSTI OB KRŠITVI</a:t>
            </a:r>
          </a:p>
          <a:p>
            <a:endParaRPr lang="sl-SI" sz="2000" i="1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1. Učenec je večkrat fizično nasilen do več sošolcev, občasno ne prinaša šolskih potrebščin, pri malici razmetava hrano naokrog. Vzgojna dejavnost ob kršitvi je vedno enaka: čistiti mora mize v šolski jedilnici.</a:t>
            </a:r>
          </a:p>
          <a:p>
            <a:endParaRPr lang="sl-SI" sz="2000" i="1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2. Učenec je večkrat verbalno nasilen do svojega sošolca. Ob vsakem dogodku se razredničarka z njim pogovori, kar za nekaj časa zaleže, nato se zadeva ponovi.</a:t>
            </a:r>
          </a:p>
          <a:p>
            <a:endParaRPr lang="sl-SI" sz="2000" i="1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3. Učenec je sošolca namenoma brcnil. Predhodno sta se že večkrat zapletla v konflikte. Razredničarka se je z obema pogovorila. Drug drugemu sta se morala opravičiti. Učenec se je opravičil, sošolec pa se učencu ni želel.</a:t>
            </a:r>
          </a:p>
        </p:txBody>
      </p:sp>
    </p:spTree>
    <p:extLst>
      <p:ext uri="{BB962C8B-B14F-4D97-AF65-F5344CB8AC3E}">
        <p14:creationId xmlns:p14="http://schemas.microsoft.com/office/powerpoint/2010/main" val="426226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C652A-67EB-497C-BB9C-A8C9DD45D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1D7710-385D-6C96-0524-A2201BA41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541" y="2766218"/>
            <a:ext cx="10040007" cy="1325563"/>
          </a:xfrm>
        </p:spPr>
        <p:txBody>
          <a:bodyPr/>
          <a:lstStyle/>
          <a:p>
            <a:pPr algn="ctr"/>
            <a:r>
              <a:rPr lang="sl-SI" dirty="0">
                <a:cs typeface="Arial" panose="020B0604020202020204" pitchFamily="34" charset="0"/>
              </a:rPr>
              <a:t>3</a:t>
            </a:r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. NAVODILA ZA DELOVANJE</a:t>
            </a:r>
            <a:b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OB ZAZNANEM NASILJU OZ. USTRAHOVANJU</a:t>
            </a:r>
          </a:p>
        </p:txBody>
      </p:sp>
    </p:spTree>
    <p:extLst>
      <p:ext uri="{BB962C8B-B14F-4D97-AF65-F5344CB8AC3E}">
        <p14:creationId xmlns:p14="http://schemas.microsoft.com/office/powerpoint/2010/main" val="4055933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2C39B-96BA-9C75-A6CD-9F61DC01D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A03E6E-CD2A-5978-6DED-7F45B40C7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Shema ukrepanja ob zaznanem primeru nasilja / ustrahovanja</a:t>
            </a:r>
          </a:p>
        </p:txBody>
      </p:sp>
      <p:sp>
        <p:nvSpPr>
          <p:cNvPr id="4" name="Pravokotnik: zaokroženi vogali 3">
            <a:extLst>
              <a:ext uri="{FF2B5EF4-FFF2-40B4-BE49-F238E27FC236}">
                <a16:creationId xmlns:a16="http://schemas.microsoft.com/office/drawing/2014/main" id="{18C9CCA4-D8D0-1422-087F-17B213B4B655}"/>
              </a:ext>
            </a:extLst>
          </p:cNvPr>
          <p:cNvSpPr/>
          <p:nvPr/>
        </p:nvSpPr>
        <p:spPr>
          <a:xfrm>
            <a:off x="1596135" y="2212991"/>
            <a:ext cx="3891810" cy="68339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TAKOJŠNJA INTERVENCIJA</a:t>
            </a:r>
          </a:p>
        </p:txBody>
      </p:sp>
      <p:sp>
        <p:nvSpPr>
          <p:cNvPr id="6" name="Pravokotnik: zaokroženi vogali 5">
            <a:extLst>
              <a:ext uri="{FF2B5EF4-FFF2-40B4-BE49-F238E27FC236}">
                <a16:creationId xmlns:a16="http://schemas.microsoft.com/office/drawing/2014/main" id="{47B5688D-64CC-7860-93EC-4F5F04174954}"/>
              </a:ext>
            </a:extLst>
          </p:cNvPr>
          <p:cNvSpPr/>
          <p:nvPr/>
        </p:nvSpPr>
        <p:spPr>
          <a:xfrm>
            <a:off x="6558074" y="2212991"/>
            <a:ext cx="3891810" cy="68339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PROCESNA INTERVENCIJA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126BB721-A6AF-AD11-A816-0866EA36AA0D}"/>
              </a:ext>
            </a:extLst>
          </p:cNvPr>
          <p:cNvSpPr txBox="1"/>
          <p:nvPr/>
        </p:nvSpPr>
        <p:spPr>
          <a:xfrm>
            <a:off x="1742117" y="3529549"/>
            <a:ext cx="3599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PREKINITEV ZAZNANEGA NASILJA IN ZAŠČITA ŽRTVE</a:t>
            </a:r>
          </a:p>
          <a:p>
            <a:pPr marL="285750" indent="-285750">
              <a:buFontTx/>
              <a:buChar char="-"/>
            </a:pPr>
            <a:endParaRPr lang="sl-SI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opravimo jo na dan dogodka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3776BA7-65D3-FFD6-ECAB-3BB627AC6849}"/>
              </a:ext>
            </a:extLst>
          </p:cNvPr>
          <p:cNvSpPr txBox="1"/>
          <p:nvPr/>
        </p:nvSpPr>
        <p:spPr>
          <a:xfrm>
            <a:off x="6704055" y="3528159"/>
            <a:ext cx="3599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l-SI" sz="2000" dirty="0">
                <a:solidFill>
                  <a:schemeClr val="bg1"/>
                </a:solidFill>
                <a:latin typeface="Arial Narrow" panose="020B0606020202030204" pitchFamily="34" charset="0"/>
              </a:rPr>
              <a:t>nadaljnje delo z izvajalcem nasilja, žrtvijo in njuno okolico</a:t>
            </a:r>
          </a:p>
        </p:txBody>
      </p:sp>
    </p:spTree>
    <p:extLst>
      <p:ext uri="{BB962C8B-B14F-4D97-AF65-F5344CB8AC3E}">
        <p14:creationId xmlns:p14="http://schemas.microsoft.com/office/powerpoint/2010/main" val="3352634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316791-157C-4E71-E18B-E826DBAAC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Koraki takojšnje intervencije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5C9717-F55F-803B-2912-8A306BB88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792" y="1609114"/>
            <a:ext cx="10040008" cy="451211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sl-SI" dirty="0"/>
              <a:t>Takojšnja USTAVITEV izvajanja nasilja in ločitev vpletenih (katerakoli odrasla oseba).</a:t>
            </a:r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l-SI" dirty="0"/>
              <a:t>Pomoč žrtvi in umiritev izvajalca nasilja </a:t>
            </a:r>
            <a:r>
              <a:rPr lang="sl-SI" dirty="0">
                <a:sym typeface="Wingdings" panose="05000000000000000000" pitchFamily="2" charset="2"/>
              </a:rPr>
              <a:t> obvezno LOČENA pogovora.</a:t>
            </a:r>
            <a:br>
              <a:rPr lang="sl-SI" dirty="0">
                <a:sym typeface="Wingdings" panose="05000000000000000000" pitchFamily="2" charset="2"/>
              </a:rPr>
            </a:br>
            <a:r>
              <a:rPr lang="sl-SI" dirty="0">
                <a:sym typeface="Wingdings" panose="05000000000000000000" pitchFamily="2" charset="2"/>
              </a:rPr>
              <a:t>                                                       </a:t>
            </a:r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Pogovora nista namenjena ugotavljanju dejanskega stanja.</a:t>
            </a:r>
          </a:p>
          <a:p>
            <a:pPr marL="457200" indent="-457200">
              <a:buAutoNum type="arabicPeriod"/>
            </a:pPr>
            <a:endParaRPr lang="sl-SI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r>
              <a:rPr lang="sl-SI" dirty="0">
                <a:sym typeface="Wingdings" panose="05000000000000000000" pitchFamily="2" charset="2"/>
              </a:rPr>
              <a:t>Zapis dogodka (oseba, ki je dogodek zaznala ali o njem izvedela). </a:t>
            </a:r>
            <a:r>
              <a:rPr lang="sl-SI" sz="1800" i="1" dirty="0">
                <a:solidFill>
                  <a:srgbClr val="0070C0"/>
                </a:solidFill>
                <a:sym typeface="Wingdings" panose="05000000000000000000" pitchFamily="2" charset="2"/>
              </a:rPr>
              <a:t>Predloga</a:t>
            </a:r>
            <a:br>
              <a:rPr lang="sl-SI" dirty="0">
                <a:sym typeface="Wingdings" panose="05000000000000000000" pitchFamily="2" charset="2"/>
              </a:rPr>
            </a:br>
            <a:r>
              <a:rPr lang="sl-SI" dirty="0">
                <a:sym typeface="Wingdings" panose="05000000000000000000" pitchFamily="2" charset="2"/>
              </a:rPr>
              <a:t>                                                                                  </a:t>
            </a:r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Pozor na psihofizično stanje vpletenih!</a:t>
            </a:r>
          </a:p>
          <a:p>
            <a:pPr marL="457200" indent="-457200">
              <a:buAutoNum type="arabicPeriod"/>
            </a:pPr>
            <a:r>
              <a:rPr lang="sl-SI" dirty="0">
                <a:sym typeface="Wingdings" panose="05000000000000000000" pitchFamily="2" charset="2"/>
              </a:rPr>
              <a:t>Izdelava načrta zagotavljanja varnosti (po potrebi dopolnimo v procesni intervenciji).</a:t>
            </a:r>
            <a:br>
              <a:rPr lang="sl-SI" dirty="0">
                <a:sym typeface="Wingdings" panose="05000000000000000000" pitchFamily="2" charset="2"/>
              </a:rPr>
            </a:br>
            <a:r>
              <a:rPr lang="sl-SI" dirty="0">
                <a:sym typeface="Wingdings" panose="05000000000000000000" pitchFamily="2" charset="2"/>
              </a:rPr>
              <a:t>                                                                            </a:t>
            </a:r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Pozor na seznanitev (strokovnih) delavcev.</a:t>
            </a:r>
          </a:p>
          <a:p>
            <a:pPr marL="457200" indent="-457200">
              <a:buAutoNum type="arabicPeriod"/>
            </a:pPr>
            <a:r>
              <a:rPr lang="sl-SI" dirty="0"/>
              <a:t>Obveščanje zunanjih institucij (po potrebi).</a:t>
            </a:r>
          </a:p>
        </p:txBody>
      </p:sp>
    </p:spTree>
    <p:extLst>
      <p:ext uri="{BB962C8B-B14F-4D97-AF65-F5344CB8AC3E}">
        <p14:creationId xmlns:p14="http://schemas.microsoft.com/office/powerpoint/2010/main" val="449296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625910-EF5A-C757-1E64-816B9B9E6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Koraki procesne intervencije</a:t>
            </a:r>
          </a:p>
        </p:txBody>
      </p:sp>
      <p:sp>
        <p:nvSpPr>
          <p:cNvPr id="4" name="Pravokotnik: zaokroženi vogali 3">
            <a:extLst>
              <a:ext uri="{FF2B5EF4-FFF2-40B4-BE49-F238E27FC236}">
                <a16:creationId xmlns:a16="http://schemas.microsoft.com/office/drawing/2014/main" id="{C2E77C82-4636-C821-145D-8372E67193DF}"/>
              </a:ext>
            </a:extLst>
          </p:cNvPr>
          <p:cNvSpPr/>
          <p:nvPr/>
        </p:nvSpPr>
        <p:spPr>
          <a:xfrm>
            <a:off x="236552" y="1474381"/>
            <a:ext cx="5414266" cy="68339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1. UGOTAVLJANJE DEJANSKEGA STANJA</a:t>
            </a:r>
          </a:p>
        </p:txBody>
      </p:sp>
      <p:sp>
        <p:nvSpPr>
          <p:cNvPr id="5" name="Oblaček govora: pravokotnik z zaobljenimi vogali 4">
            <a:extLst>
              <a:ext uri="{FF2B5EF4-FFF2-40B4-BE49-F238E27FC236}">
                <a16:creationId xmlns:a16="http://schemas.microsoft.com/office/drawing/2014/main" id="{C26C7C2A-D9ED-0148-5868-E5899A10B6A7}"/>
              </a:ext>
            </a:extLst>
          </p:cNvPr>
          <p:cNvSpPr/>
          <p:nvPr/>
        </p:nvSpPr>
        <p:spPr>
          <a:xfrm>
            <a:off x="7775223" y="1183421"/>
            <a:ext cx="3102984" cy="1106311"/>
          </a:xfrm>
          <a:prstGeom prst="wedgeRoundRectCallout">
            <a:avLst>
              <a:gd name="adj1" fmla="val -115585"/>
              <a:gd name="adj2" fmla="val 10459"/>
              <a:gd name="adj3" fmla="val 16667"/>
            </a:avLst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sl-SI" sz="2000" dirty="0">
                <a:latin typeface="Arial Narrow" panose="020B0606020202030204" pitchFamily="34" charset="0"/>
              </a:rPr>
              <a:t>Vedno LOČENI pogovori!</a:t>
            </a:r>
          </a:p>
          <a:p>
            <a:pPr marL="285750" indent="-285750">
              <a:buFontTx/>
              <a:buChar char="-"/>
            </a:pPr>
            <a:r>
              <a:rPr lang="sl-SI" sz="2000" dirty="0">
                <a:latin typeface="Arial Narrow" panose="020B0606020202030204" pitchFamily="34" charset="0"/>
              </a:rPr>
              <a:t>Zagotoviti občutek varnosti</a:t>
            </a:r>
          </a:p>
          <a:p>
            <a:pPr marL="285750" indent="-285750">
              <a:buFontTx/>
              <a:buChar char="-"/>
            </a:pPr>
            <a:r>
              <a:rPr lang="sl-SI" sz="2000" dirty="0">
                <a:latin typeface="Arial Narrow" panose="020B0606020202030204" pitchFamily="34" charset="0"/>
              </a:rPr>
              <a:t>Aktivno poslušanje</a:t>
            </a:r>
          </a:p>
        </p:txBody>
      </p:sp>
      <p:sp>
        <p:nvSpPr>
          <p:cNvPr id="6" name="Pravokotnik: zaokroženi vogali 5">
            <a:extLst>
              <a:ext uri="{FF2B5EF4-FFF2-40B4-BE49-F238E27FC236}">
                <a16:creationId xmlns:a16="http://schemas.microsoft.com/office/drawing/2014/main" id="{5FB21DEB-1522-ECD6-91BE-AB8DD476FC70}"/>
              </a:ext>
            </a:extLst>
          </p:cNvPr>
          <p:cNvSpPr/>
          <p:nvPr/>
        </p:nvSpPr>
        <p:spPr>
          <a:xfrm>
            <a:off x="2122311" y="2936292"/>
            <a:ext cx="3528507" cy="740598"/>
          </a:xfrm>
          <a:prstGeom prst="roundRect">
            <a:avLst/>
          </a:prstGeom>
          <a:solidFill>
            <a:srgbClr val="EAB2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2. Aktivnosti z </a:t>
            </a:r>
          </a:p>
          <a:p>
            <a:pPr algn="ctr"/>
            <a:r>
              <a:rPr lang="sl-SI" sz="2400" dirty="0">
                <a:latin typeface="Arial Narrow" panose="020B0606020202030204" pitchFamily="34" charset="0"/>
              </a:rPr>
              <a:t>direktno vpletenimi učenci</a:t>
            </a:r>
          </a:p>
        </p:txBody>
      </p:sp>
      <p:sp>
        <p:nvSpPr>
          <p:cNvPr id="7" name="Oblaček govora: pravokotnik z zaobljenimi vogali 6">
            <a:extLst>
              <a:ext uri="{FF2B5EF4-FFF2-40B4-BE49-F238E27FC236}">
                <a16:creationId xmlns:a16="http://schemas.microsoft.com/office/drawing/2014/main" id="{1B0176F8-4349-01E9-5D35-662DAA6A0C80}"/>
              </a:ext>
            </a:extLst>
          </p:cNvPr>
          <p:cNvSpPr/>
          <p:nvPr/>
        </p:nvSpPr>
        <p:spPr>
          <a:xfrm>
            <a:off x="6333796" y="2598683"/>
            <a:ext cx="5723468" cy="1325563"/>
          </a:xfrm>
          <a:prstGeom prst="wedgeRoundRectCallout">
            <a:avLst>
              <a:gd name="adj1" fmla="val -59696"/>
              <a:gd name="adj2" fmla="val -1937"/>
              <a:gd name="adj3" fmla="val 16667"/>
            </a:avLst>
          </a:prstGeom>
          <a:noFill/>
          <a:ln w="25400">
            <a:solidFill>
              <a:srgbClr val="EAB2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000" dirty="0">
                <a:latin typeface="Arial Narrow" panose="020B0606020202030204" pitchFamily="34" charset="0"/>
              </a:rPr>
              <a:t>Z IZVAJALCEM NASILJA </a:t>
            </a:r>
            <a:r>
              <a:rPr lang="sl-SI" sz="2000" dirty="0">
                <a:latin typeface="Arial Narrow" panose="020B0606020202030204" pitchFamily="34" charset="0"/>
                <a:sym typeface="Wingdings" panose="05000000000000000000" pitchFamily="2" charset="2"/>
              </a:rPr>
              <a:t> sporočiti o nesprejemljivosti vedenja + dati možnost spremembe vedenja v prihodnje</a:t>
            </a:r>
          </a:p>
          <a:p>
            <a:endParaRPr lang="sl-SI" sz="2000" dirty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r>
              <a:rPr lang="sl-SI" sz="2000" dirty="0">
                <a:latin typeface="Arial Narrow" panose="020B0606020202030204" pitchFamily="34" charset="0"/>
                <a:sym typeface="Wingdings" panose="05000000000000000000" pitchFamily="2" charset="2"/>
              </a:rPr>
              <a:t>Z ŽRTVIJO  podpora, ozaveščanje in informiranje</a:t>
            </a:r>
            <a:endParaRPr lang="sl-SI" sz="2000" dirty="0">
              <a:latin typeface="Arial Narrow" panose="020B0606020202030204" pitchFamily="34" charset="0"/>
            </a:endParaRPr>
          </a:p>
        </p:txBody>
      </p:sp>
      <p:sp>
        <p:nvSpPr>
          <p:cNvPr id="8" name="Pravokotnik: zaokroženi vogali 7">
            <a:extLst>
              <a:ext uri="{FF2B5EF4-FFF2-40B4-BE49-F238E27FC236}">
                <a16:creationId xmlns:a16="http://schemas.microsoft.com/office/drawing/2014/main" id="{428F6DBF-D0B4-DBEE-6232-33941B1D217A}"/>
              </a:ext>
            </a:extLst>
          </p:cNvPr>
          <p:cNvSpPr/>
          <p:nvPr/>
        </p:nvSpPr>
        <p:spPr>
          <a:xfrm>
            <a:off x="2122310" y="4357622"/>
            <a:ext cx="3528508" cy="740598"/>
          </a:xfrm>
          <a:prstGeom prst="roundRect">
            <a:avLst/>
          </a:prstGeom>
          <a:solidFill>
            <a:srgbClr val="D46C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3. Aktivnosti z </a:t>
            </a:r>
          </a:p>
          <a:p>
            <a:pPr algn="ctr"/>
            <a:r>
              <a:rPr lang="sl-SI" sz="2400" dirty="0">
                <a:latin typeface="Arial Narrow" panose="020B0606020202030204" pitchFamily="34" charset="0"/>
              </a:rPr>
              <a:t>ostalimi deležniki</a:t>
            </a:r>
          </a:p>
        </p:txBody>
      </p:sp>
      <p:sp>
        <p:nvSpPr>
          <p:cNvPr id="10" name="Oblaček govora: pravokotnik z zaobljenimi vogali 9">
            <a:extLst>
              <a:ext uri="{FF2B5EF4-FFF2-40B4-BE49-F238E27FC236}">
                <a16:creationId xmlns:a16="http://schemas.microsoft.com/office/drawing/2014/main" id="{DF368368-1BA8-2909-72DC-12948D773D70}"/>
              </a:ext>
            </a:extLst>
          </p:cNvPr>
          <p:cNvSpPr/>
          <p:nvPr/>
        </p:nvSpPr>
        <p:spPr>
          <a:xfrm>
            <a:off x="6333796" y="4208731"/>
            <a:ext cx="5723468" cy="1325563"/>
          </a:xfrm>
          <a:prstGeom prst="wedgeRoundRectCallout">
            <a:avLst>
              <a:gd name="adj1" fmla="val -59302"/>
              <a:gd name="adj2" fmla="val -4309"/>
              <a:gd name="adj3" fmla="val 16667"/>
            </a:avLst>
          </a:prstGeom>
          <a:noFill/>
          <a:ln w="25400">
            <a:solidFill>
              <a:srgbClr val="D46C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000" dirty="0">
                <a:latin typeface="Arial Narrow" panose="020B0606020202030204" pitchFamily="34" charset="0"/>
              </a:rPr>
              <a:t>Z DRUGIMI UČENCI (opazovalci nasilja, lahko tudi širše)</a:t>
            </a:r>
          </a:p>
          <a:p>
            <a:r>
              <a:rPr lang="sl-SI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                                                       </a:t>
            </a:r>
            <a:r>
              <a:rPr lang="sl-SI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Navezava na preventivo.</a:t>
            </a:r>
          </a:p>
          <a:p>
            <a:endParaRPr lang="sl-SI" sz="2000" dirty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r>
              <a:rPr lang="sl-SI" sz="2000" dirty="0">
                <a:latin typeface="Arial Narrow" panose="020B0606020202030204" pitchFamily="34" charset="0"/>
                <a:sym typeface="Wingdings" panose="05000000000000000000" pitchFamily="2" charset="2"/>
              </a:rPr>
              <a:t>S STARŠI izvajalca nasilja in žrtve, po potrebi tudi drugimi</a:t>
            </a:r>
            <a:endParaRPr lang="sl-SI" sz="2000" dirty="0">
              <a:latin typeface="Arial Narrow" panose="020B0606020202030204" pitchFamily="34" charset="0"/>
            </a:endParaRPr>
          </a:p>
        </p:txBody>
      </p:sp>
      <p:sp>
        <p:nvSpPr>
          <p:cNvPr id="11" name="Pravokotnik: zaokroženi vogali 10">
            <a:extLst>
              <a:ext uri="{FF2B5EF4-FFF2-40B4-BE49-F238E27FC236}">
                <a16:creationId xmlns:a16="http://schemas.microsoft.com/office/drawing/2014/main" id="{34AADF19-09B0-125A-662E-5DB95E40AF52}"/>
              </a:ext>
            </a:extLst>
          </p:cNvPr>
          <p:cNvSpPr/>
          <p:nvPr/>
        </p:nvSpPr>
        <p:spPr>
          <a:xfrm>
            <a:off x="2122310" y="5778952"/>
            <a:ext cx="3528508" cy="80247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Arial Narrow" panose="020B0606020202030204" pitchFamily="34" charset="0"/>
              </a:rPr>
              <a:t>4. Spremljanje in evalvacija aktivnosti</a:t>
            </a:r>
          </a:p>
        </p:txBody>
      </p:sp>
      <p:sp>
        <p:nvSpPr>
          <p:cNvPr id="35" name="Puščica: ukrivljeno desno 34">
            <a:extLst>
              <a:ext uri="{FF2B5EF4-FFF2-40B4-BE49-F238E27FC236}">
                <a16:creationId xmlns:a16="http://schemas.microsoft.com/office/drawing/2014/main" id="{74AA6070-7E07-AAEE-DC28-20C4ED41848E}"/>
              </a:ext>
            </a:extLst>
          </p:cNvPr>
          <p:cNvSpPr/>
          <p:nvPr/>
        </p:nvSpPr>
        <p:spPr>
          <a:xfrm>
            <a:off x="1049867" y="3306591"/>
            <a:ext cx="959555" cy="3161942"/>
          </a:xfrm>
          <a:prstGeom prst="curv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6" name="Puščica: ukrivljeno desno 35">
            <a:extLst>
              <a:ext uri="{FF2B5EF4-FFF2-40B4-BE49-F238E27FC236}">
                <a16:creationId xmlns:a16="http://schemas.microsoft.com/office/drawing/2014/main" id="{FD50E157-AFB2-9CD4-7856-4FD16B9E435B}"/>
              </a:ext>
            </a:extLst>
          </p:cNvPr>
          <p:cNvSpPr/>
          <p:nvPr/>
        </p:nvSpPr>
        <p:spPr>
          <a:xfrm>
            <a:off x="1306687" y="4539520"/>
            <a:ext cx="688622" cy="2041902"/>
          </a:xfrm>
          <a:prstGeom prst="curv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8" name="Puščica: ukrivljeno gor 37">
            <a:extLst>
              <a:ext uri="{FF2B5EF4-FFF2-40B4-BE49-F238E27FC236}">
                <a16:creationId xmlns:a16="http://schemas.microsoft.com/office/drawing/2014/main" id="{58580423-7B4E-5EAC-4687-9103BEE9751B}"/>
              </a:ext>
            </a:extLst>
          </p:cNvPr>
          <p:cNvSpPr/>
          <p:nvPr/>
        </p:nvSpPr>
        <p:spPr>
          <a:xfrm rot="2750497">
            <a:off x="559888" y="2688330"/>
            <a:ext cx="1554635" cy="750718"/>
          </a:xfrm>
          <a:prstGeom prst="curvedUpArrow">
            <a:avLst>
              <a:gd name="adj1" fmla="val 23357"/>
              <a:gd name="adj2" fmla="val 50000"/>
              <a:gd name="adj3" fmla="val 25000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39" name="Puščica: ukrivljeno gor 38">
            <a:extLst>
              <a:ext uri="{FF2B5EF4-FFF2-40B4-BE49-F238E27FC236}">
                <a16:creationId xmlns:a16="http://schemas.microsoft.com/office/drawing/2014/main" id="{8B7001F4-7DB1-CD12-2D02-F0B19B021327}"/>
              </a:ext>
            </a:extLst>
          </p:cNvPr>
          <p:cNvSpPr/>
          <p:nvPr/>
        </p:nvSpPr>
        <p:spPr>
          <a:xfrm rot="3473820">
            <a:off x="-393682" y="3329910"/>
            <a:ext cx="2811127" cy="754406"/>
          </a:xfrm>
          <a:prstGeom prst="curvedUpArrow">
            <a:avLst>
              <a:gd name="adj1" fmla="val 23357"/>
              <a:gd name="adj2" fmla="val 50000"/>
              <a:gd name="adj3" fmla="val 25000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0" name="Oblaček govora: pravokotnik z zaobljenimi vogali 39">
            <a:extLst>
              <a:ext uri="{FF2B5EF4-FFF2-40B4-BE49-F238E27FC236}">
                <a16:creationId xmlns:a16="http://schemas.microsoft.com/office/drawing/2014/main" id="{A7895925-44ED-99CF-D22A-DCB7509362D2}"/>
              </a:ext>
            </a:extLst>
          </p:cNvPr>
          <p:cNvSpPr/>
          <p:nvPr/>
        </p:nvSpPr>
        <p:spPr>
          <a:xfrm>
            <a:off x="6333796" y="5844333"/>
            <a:ext cx="5723468" cy="737089"/>
          </a:xfrm>
          <a:prstGeom prst="wedgeRoundRectCallout">
            <a:avLst>
              <a:gd name="adj1" fmla="val -59302"/>
              <a:gd name="adj2" fmla="val -4309"/>
              <a:gd name="adj3" fmla="val 16667"/>
            </a:avLst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000" dirty="0">
                <a:latin typeface="Arial Narrow" panose="020B0606020202030204" pitchFamily="34" charset="0"/>
              </a:rPr>
              <a:t>Obvezen korak!</a:t>
            </a:r>
          </a:p>
          <a:p>
            <a:r>
              <a:rPr lang="sl-SI" sz="2000" dirty="0">
                <a:latin typeface="Arial Narrow" panose="020B0606020202030204" pitchFamily="34" charset="0"/>
              </a:rPr>
              <a:t>                      </a:t>
            </a:r>
            <a:r>
              <a:rPr lang="sl-SI" i="1" dirty="0">
                <a:solidFill>
                  <a:srgbClr val="0070C0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Predloga</a:t>
            </a:r>
            <a:endParaRPr lang="sl-SI" dirty="0">
              <a:latin typeface="Arial Narrow" panose="020B0606020202030204" pitchFamily="34" charset="0"/>
            </a:endParaRPr>
          </a:p>
        </p:txBody>
      </p:sp>
      <p:sp>
        <p:nvSpPr>
          <p:cNvPr id="43" name="Puščica: ukrivljeno desno 42">
            <a:extLst>
              <a:ext uri="{FF2B5EF4-FFF2-40B4-BE49-F238E27FC236}">
                <a16:creationId xmlns:a16="http://schemas.microsoft.com/office/drawing/2014/main" id="{217D5ADB-BB69-2841-89BF-2854E2B04769}"/>
              </a:ext>
            </a:extLst>
          </p:cNvPr>
          <p:cNvSpPr/>
          <p:nvPr/>
        </p:nvSpPr>
        <p:spPr>
          <a:xfrm rot="10303506">
            <a:off x="5178137" y="4737947"/>
            <a:ext cx="528489" cy="1216152"/>
          </a:xfrm>
          <a:prstGeom prst="curvedRightArrow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44" name="Puščica: ukrivljeno desno 43">
            <a:extLst>
              <a:ext uri="{FF2B5EF4-FFF2-40B4-BE49-F238E27FC236}">
                <a16:creationId xmlns:a16="http://schemas.microsoft.com/office/drawing/2014/main" id="{5D26840D-D5A4-E848-D487-23082BA8ED77}"/>
              </a:ext>
            </a:extLst>
          </p:cNvPr>
          <p:cNvSpPr/>
          <p:nvPr/>
        </p:nvSpPr>
        <p:spPr>
          <a:xfrm rot="10303506">
            <a:off x="5542109" y="3419746"/>
            <a:ext cx="528489" cy="2541251"/>
          </a:xfrm>
          <a:prstGeom prst="curvedRightArrow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graphicFrame>
        <p:nvGraphicFramePr>
          <p:cNvPr id="45" name="Predmet 44">
            <a:extLst>
              <a:ext uri="{FF2B5EF4-FFF2-40B4-BE49-F238E27FC236}">
                <a16:creationId xmlns:a16="http://schemas.microsoft.com/office/drawing/2014/main" id="{44F4A69F-D8AA-BBDB-6DB7-3B23307D64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242009"/>
              </p:ext>
            </p:extLst>
          </p:nvPr>
        </p:nvGraphicFramePr>
        <p:xfrm>
          <a:off x="11023600" y="151480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3" imgW="914597" imgH="806406" progId="Word.Document.12">
                  <p:embed/>
                </p:oleObj>
              </mc:Choice>
              <mc:Fallback>
                <p:oleObj name="Document" showAsIcon="1" r:id="rId3" imgW="914597" imgH="8064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023600" y="151480"/>
                        <a:ext cx="914400" cy="806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60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3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13792" y="365125"/>
            <a:ext cx="10323151" cy="1325563"/>
          </a:xfrm>
        </p:spPr>
        <p:txBody>
          <a:bodyPr>
            <a:normAutofit/>
          </a:bodyPr>
          <a:lstStyle/>
          <a:p>
            <a:r>
              <a:rPr lang="sl-SI" sz="3600" b="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Opazovalci igrajo ključno vlogo pri dinamiki nasilja</a:t>
            </a:r>
            <a:endParaRPr lang="en-GB" sz="3600" b="0" dirty="0">
              <a:solidFill>
                <a:srgbClr val="C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Raziskave kažejo, da opazovalci igrajo ključno vlogo pri dinamiki nasilja. Lahko ga bodisi podpirajo s pasivnostjo ali odobravanjem, bodisi </a:t>
            </a:r>
            <a:r>
              <a:rPr lang="sl-SI" sz="2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prispevajo k njegovemu zmanjšanju z iskanjem pomoči ali zaščito žrtve</a:t>
            </a:r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. Med mladostniki pa je pogosto prisoten strah pred izločitvijo iz skupine in razpršena odgovornost, kar vodi v </a:t>
            </a:r>
            <a:r>
              <a:rPr lang="sl-SI" sz="2400" dirty="0" err="1">
                <a:latin typeface="Arial Narrow" panose="020B0606020202030204" pitchFamily="34" charset="0"/>
                <a:cs typeface="Arial" panose="020B0604020202020204" pitchFamily="34" charset="0"/>
              </a:rPr>
              <a:t>neukrepanje</a:t>
            </a:r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, saj nasilje pogosto spremlja več ljudi, se posameznik počuti manj odgovornega za ukrepanje.</a:t>
            </a:r>
          </a:p>
          <a:p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Čeprav večina mladih nasilja ne odobrava, se vseeno pogosto vedejo v nasprotju s svojimi vrednotami zaradi socialnih pritiskov (</a:t>
            </a:r>
            <a:r>
              <a:rPr lang="sl-SI" sz="2400" dirty="0" err="1">
                <a:latin typeface="Arial Narrow" panose="020B0606020202030204" pitchFamily="34" charset="0"/>
                <a:cs typeface="Arial" panose="020B0604020202020204" pitchFamily="34" charset="0"/>
              </a:rPr>
              <a:t>Bevek</a:t>
            </a:r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 idr., 2025). </a:t>
            </a:r>
            <a:r>
              <a:rPr lang="sl-SI" sz="2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Ko opazovalci ne ukrepajo, storilci dobijo občutek, da so njihova dejanja sprejemljiva</a:t>
            </a:r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. To lahko vodi v še hujše oblike nasilja, ki se lahko preselijo tudi v resnično življenje (</a:t>
            </a:r>
            <a:r>
              <a:rPr lang="sl-SI" sz="2400" dirty="0" err="1">
                <a:latin typeface="Arial Narrow" panose="020B0606020202030204" pitchFamily="34" charset="0"/>
                <a:cs typeface="Arial" panose="020B0604020202020204" pitchFamily="34" charset="0"/>
              </a:rPr>
              <a:t>Phillips</a:t>
            </a:r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, 1999). Pomembno je razumeti, da </a:t>
            </a:r>
            <a:r>
              <a:rPr lang="sl-SI" sz="2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če nihče ne ukrepa, se v skupini lahko oblikuje norma, da je nasilje nekaj sprejemljivega ali celo zabavnega</a:t>
            </a:r>
            <a:r>
              <a:rPr lang="sl-SI" sz="2400" dirty="0">
                <a:latin typeface="Arial Narrow" panose="020B0606020202030204" pitchFamily="34" charset="0"/>
                <a:cs typeface="Arial" panose="020B0604020202020204" pitchFamily="34" charset="0"/>
              </a:rPr>
              <a:t>. Vsak posameznik pa lahko že z majhnimi dejanji naredi veliko razliko – na primer s prijavo sovražnega komentarja, podporo žrtvi ali širjenjem pozitivnih sporočil.</a:t>
            </a:r>
          </a:p>
          <a:p>
            <a:endParaRPr lang="en-GB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7A2784E-DACC-527C-6E61-E86E32E18B7B}"/>
              </a:ext>
            </a:extLst>
          </p:cNvPr>
          <p:cNvSpPr txBox="1"/>
          <p:nvPr/>
        </p:nvSpPr>
        <p:spPr>
          <a:xfrm>
            <a:off x="653469" y="6337737"/>
            <a:ext cx="8076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Vir: </a:t>
            </a:r>
            <a:r>
              <a:rPr lang="sl-SI" dirty="0">
                <a:hlinkClick r:id="rId3"/>
              </a:rPr>
              <a:t>https://www.dsp-maribor.si/opazovalci-spletnega-nasiljapsihologije Maribor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44638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3FA3A1-1E09-D53D-5DBC-86D8E7E43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E0E8E3F-0AB3-5B6C-CB2F-39F1FEDA5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C9EF5B3-78C4-8810-46B8-1281ED26D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2792" y="823636"/>
            <a:ext cx="4492279" cy="52107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88341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08053-180E-17D3-ED3F-C63792FE2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CA0834-C740-EDEA-3F89-C133AE654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541" y="2766218"/>
            <a:ext cx="10040007" cy="1325563"/>
          </a:xfrm>
        </p:spPr>
        <p:txBody>
          <a:bodyPr/>
          <a:lstStyle/>
          <a:p>
            <a:pPr algn="ctr"/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4. SOS</a:t>
            </a:r>
          </a:p>
        </p:txBody>
      </p:sp>
    </p:spTree>
    <p:extLst>
      <p:ext uri="{BB962C8B-B14F-4D97-AF65-F5344CB8AC3E}">
        <p14:creationId xmlns:p14="http://schemas.microsoft.com/office/powerpoint/2010/main" val="3244824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CB21F7-3B2E-C28B-15D1-19F4FD0AC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 ukrepanju nismo uspešni. Kaj naj naredimo?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455963-D8EB-1FEB-B1ED-F42165A10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793" y="2736273"/>
            <a:ext cx="10539542" cy="4512113"/>
          </a:xfrm>
        </p:spPr>
        <p:txBody>
          <a:bodyPr/>
          <a:lstStyle/>
          <a:p>
            <a:r>
              <a:rPr lang="sl-SI" dirty="0"/>
              <a:t>Potrebno je </a:t>
            </a:r>
            <a:r>
              <a:rPr lang="sl-SI" dirty="0">
                <a:solidFill>
                  <a:srgbClr val="00B050"/>
                </a:solidFill>
              </a:rPr>
              <a:t>ugotoviti vzrok neuspeha</a:t>
            </a:r>
            <a:r>
              <a:rPr lang="sl-SI" dirty="0"/>
              <a:t>: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Napačno ugotovljeno dejansko stanje (npr. ni zgolj dogodek nasilja, ampak ustrahovanje)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Neustrezno načrtovane aktivnosti (vsebinsko neustrezne)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Neustrezno izvedene aktivnosti 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Aktivnosti izvajane premalo časa, da bi se pokazal učinek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Vedenje izvajalca nasilja izhaja iz njegovih primanjkljajev, ki jih nismo zaznali ali naslovili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Izvajalec nasilja je sam žrtev nasilja</a:t>
            </a:r>
          </a:p>
          <a:p>
            <a:endParaRPr lang="sl-SI" dirty="0"/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B8B7E37C-14AA-BE03-D5E7-069B51F0F731}"/>
              </a:ext>
            </a:extLst>
          </p:cNvPr>
          <p:cNvSpPr/>
          <p:nvPr/>
        </p:nvSpPr>
        <p:spPr>
          <a:xfrm>
            <a:off x="6333796" y="1300401"/>
            <a:ext cx="5667022" cy="1435872"/>
          </a:xfrm>
          <a:prstGeom prst="cloudCallout">
            <a:avLst>
              <a:gd name="adj1" fmla="val -80403"/>
              <a:gd name="adj2" fmla="val 36377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  <a:latin typeface="Arial Narrow" panose="020B0606020202030204" pitchFamily="34" charset="0"/>
              </a:rPr>
              <a:t>Spremljanje in evalvacija sta ključna za to, da najdemo pravi vzrok!</a:t>
            </a:r>
          </a:p>
        </p:txBody>
      </p:sp>
    </p:spTree>
    <p:extLst>
      <p:ext uri="{BB962C8B-B14F-4D97-AF65-F5344CB8AC3E}">
        <p14:creationId xmlns:p14="http://schemas.microsoft.com/office/powerpoint/2010/main" val="3758968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36CC33-EE9C-4600-63D1-1FA45BC4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 navodilih najdete tudi: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BC6B535-F593-26AB-4169-C64D6EC88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- Kako ukrepati v primeru spletnega nasilja?</a:t>
            </a:r>
          </a:p>
          <a:p>
            <a:endParaRPr lang="sl-SI" dirty="0"/>
          </a:p>
          <a:p>
            <a:pPr marL="342900" indent="-342900">
              <a:buFontTx/>
              <a:buChar char="-"/>
            </a:pPr>
            <a:r>
              <a:rPr lang="sl-SI" dirty="0"/>
              <a:t>Kako ob kršitvah vzgojno delovati pri učencih s posebnimi potrebami?</a:t>
            </a:r>
          </a:p>
          <a:p>
            <a:pPr marL="342900" indent="-342900">
              <a:buFontTx/>
              <a:buChar char="-"/>
            </a:pPr>
            <a:endParaRPr lang="sl-SI" dirty="0"/>
          </a:p>
          <a:p>
            <a:pPr marL="342900" indent="-342900">
              <a:buFontTx/>
              <a:buChar char="-"/>
            </a:pPr>
            <a:r>
              <a:rPr lang="sl-SI" dirty="0"/>
              <a:t>Kdaj je za ukrepanje potrebno soglasje staršev?</a:t>
            </a:r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FD09830D-0CB8-004C-BBE2-56C58AF79FC2}"/>
              </a:ext>
            </a:extLst>
          </p:cNvPr>
          <p:cNvSpPr/>
          <p:nvPr/>
        </p:nvSpPr>
        <p:spPr>
          <a:xfrm>
            <a:off x="1824615" y="4630622"/>
            <a:ext cx="10040007" cy="2075897"/>
          </a:xfrm>
          <a:prstGeom prst="cloudCallout">
            <a:avLst>
              <a:gd name="adj1" fmla="val -49981"/>
              <a:gd name="adj2" fmla="val -5677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solidFill>
                  <a:schemeClr val="bg1"/>
                </a:solidFill>
                <a:latin typeface="Arial Narrow" panose="020B0606020202030204" pitchFamily="34" charset="0"/>
              </a:rPr>
              <a:t>… v okviru projekta so vam v pomoč tudi sestanki s CSD in policijo </a:t>
            </a:r>
          </a:p>
          <a:p>
            <a:pPr algn="ctr"/>
            <a:r>
              <a:rPr lang="sl-SI" sz="2800" dirty="0">
                <a:solidFill>
                  <a:schemeClr val="bg1"/>
                </a:solidFill>
                <a:latin typeface="Arial Narrow" panose="020B0606020202030204" pitchFamily="34" charset="0"/>
              </a:rPr>
              <a:t>ter svetovalna skupina projekta </a:t>
            </a:r>
            <a:r>
              <a:rPr lang="sl-SI" sz="2800" dirty="0" err="1">
                <a:solidFill>
                  <a:schemeClr val="bg1"/>
                </a:solidFill>
                <a:latin typeface="Arial Narrow" panose="020B0606020202030204" pitchFamily="34" charset="0"/>
              </a:rPr>
              <a:t>KnowBullying</a:t>
            </a:r>
            <a:r>
              <a:rPr lang="sl-SI" sz="280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sl-SI" sz="2800" dirty="0">
                <a:solidFill>
                  <a:schemeClr val="bg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. </a:t>
            </a:r>
            <a:endParaRPr lang="sl-SI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3760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1CF77-7EF1-36A6-33C1-80D88BD2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9EDF4E-6496-A279-01AC-B073019F0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541" y="2766218"/>
            <a:ext cx="10040007" cy="1325563"/>
          </a:xfrm>
        </p:spPr>
        <p:txBody>
          <a:bodyPr/>
          <a:lstStyle/>
          <a:p>
            <a:pPr algn="ctr"/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5. Priporočeno domače branje in poslušanje</a:t>
            </a:r>
          </a:p>
        </p:txBody>
      </p:sp>
    </p:spTree>
    <p:extLst>
      <p:ext uri="{BB962C8B-B14F-4D97-AF65-F5344CB8AC3E}">
        <p14:creationId xmlns:p14="http://schemas.microsoft.com/office/powerpoint/2010/main" val="29472406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A10C1F-1A05-4C10-6998-6A652216C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F43526E-3887-D202-E416-C41D69F77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Arial Narrow" panose="020B0606020202030204" pitchFamily="34" charset="0"/>
              <a:buChar char="–"/>
            </a:pPr>
            <a:r>
              <a:rPr lang="sl-SI" u="sng" dirty="0">
                <a:hlinkClick r:id="rId2"/>
              </a:rPr>
              <a:t>dr. Branka D. </a:t>
            </a:r>
            <a:r>
              <a:rPr lang="sl-SI" u="sng" dirty="0" err="1">
                <a:hlinkClick r:id="rId2"/>
              </a:rPr>
              <a:t>Jurišić</a:t>
            </a:r>
            <a:r>
              <a:rPr lang="sl-SI" u="sng" dirty="0">
                <a:hlinkClick r:id="rId2"/>
              </a:rPr>
              <a:t>: V življenju ni nagrad in kazni, ampak le posledice, 2. Šola za starše</a:t>
            </a:r>
            <a:r>
              <a:rPr lang="sl-SI" dirty="0"/>
              <a:t> (poučno in plastično predavanje z napotki za vzgojno delovanje staršev, zelo koristno tudi za strokovne delavce (principi so isti, navaja tudi primere iz šole));</a:t>
            </a:r>
          </a:p>
          <a:p>
            <a:pPr marL="342900" lvl="0" indent="-342900">
              <a:buFont typeface="Arial Narrow" panose="020B0606020202030204" pitchFamily="34" charset="0"/>
              <a:buChar char="–"/>
            </a:pPr>
            <a:endParaRPr lang="sl-SI" u="sng" dirty="0">
              <a:hlinkClick r:id="rId3"/>
            </a:endParaRPr>
          </a:p>
          <a:p>
            <a:pPr marL="342900" lvl="0" indent="-342900">
              <a:buFont typeface="Arial Narrow" panose="020B0606020202030204" pitchFamily="34" charset="0"/>
              <a:buChar char="–"/>
            </a:pPr>
            <a:r>
              <a:rPr lang="sl-SI" u="sng" dirty="0">
                <a:hlinkClick r:id="rId3"/>
              </a:rPr>
              <a:t>Obravnavanje </a:t>
            </a:r>
            <a:r>
              <a:rPr lang="sl-SI" u="sng" dirty="0" err="1">
                <a:hlinkClick r:id="rId3"/>
              </a:rPr>
              <a:t>medvrstiškega</a:t>
            </a:r>
            <a:r>
              <a:rPr lang="sl-SI" u="sng" dirty="0">
                <a:hlinkClick r:id="rId3"/>
              </a:rPr>
              <a:t> nasilja v VIZ (priročnik Inštituta za kriminologijo Pravne fakultete UL, 2016)</a:t>
            </a:r>
            <a:r>
              <a:rPr lang="sl-SI" dirty="0"/>
              <a:t> </a:t>
            </a:r>
          </a:p>
          <a:p>
            <a:pPr marL="342900" lvl="0" indent="-342900">
              <a:buFont typeface="Arial Narrow" panose="020B0606020202030204" pitchFamily="34" charset="0"/>
              <a:buChar char="–"/>
            </a:pPr>
            <a:endParaRPr lang="sl-SI" u="sng" dirty="0">
              <a:hlinkClick r:id="rId4"/>
            </a:endParaRPr>
          </a:p>
          <a:p>
            <a:pPr marL="342900" lvl="0" indent="-342900">
              <a:buFont typeface="Arial Narrow" panose="020B0606020202030204" pitchFamily="34" charset="0"/>
              <a:buChar char="–"/>
            </a:pPr>
            <a:r>
              <a:rPr lang="sl-SI" u="sng" dirty="0">
                <a:hlinkClick r:id="rId4"/>
              </a:rPr>
              <a:t>Priročnik za načrtovanje krepitve vključujoče razredne in šolske klime ter preprečevanja in odzivanja na </a:t>
            </a:r>
            <a:r>
              <a:rPr lang="sl-SI" u="sng" dirty="0" err="1">
                <a:hlinkClick r:id="rId4"/>
              </a:rPr>
              <a:t>medvrstniško</a:t>
            </a:r>
            <a:r>
              <a:rPr lang="sl-SI" u="sng" dirty="0">
                <a:hlinkClick r:id="rId4"/>
              </a:rPr>
              <a:t> nasilje v osnovni šoli (K. Košir et </a:t>
            </a:r>
            <a:r>
              <a:rPr lang="sl-SI" u="sng" dirty="0" err="1">
                <a:hlinkClick r:id="rId4"/>
              </a:rPr>
              <a:t>al</a:t>
            </a:r>
            <a:r>
              <a:rPr lang="sl-SI" u="sng" dirty="0">
                <a:hlinkClick r:id="rId4"/>
              </a:rPr>
              <a:t>., 2024)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372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049DF4-262D-AE53-1CA5-E84EFA72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8B055B7-6498-8017-E214-DAC478853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C1F394C-3AEC-3193-D4B1-F0D2C494A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250" y="365125"/>
            <a:ext cx="8953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17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5C860-4762-33ED-A037-DD7BA4195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F17199-E593-3972-B0B4-D5EE19A36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541" y="2766218"/>
            <a:ext cx="10040007" cy="1325563"/>
          </a:xfrm>
        </p:spPr>
        <p:txBody>
          <a:bodyPr/>
          <a:lstStyle/>
          <a:p>
            <a:pPr algn="ctr"/>
            <a:r>
              <a:rPr lang="sl-SI" dirty="0">
                <a:solidFill>
                  <a:schemeClr val="bg1"/>
                </a:solidFill>
                <a:cs typeface="Arial" panose="020B0604020202020204" pitchFamily="34" charset="0"/>
              </a:rPr>
              <a:t>1. ZAZNAVA DOGODKA / PRIMERA</a:t>
            </a:r>
          </a:p>
        </p:txBody>
      </p:sp>
    </p:spTree>
    <p:extLst>
      <p:ext uri="{BB962C8B-B14F-4D97-AF65-F5344CB8AC3E}">
        <p14:creationId xmlns:p14="http://schemas.microsoft.com/office/powerpoint/2010/main" val="194608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D7AD97-8DD5-FF93-0CBE-1EC3B882B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 ustrezno delovanje je ključna ustrezna opredelitev dogodka – ZA KAJ GRE?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136F07-09DD-0F07-EA45-ABC8EE27C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Konflikt ≠ nasilje</a:t>
            </a:r>
          </a:p>
          <a:p>
            <a:r>
              <a:rPr lang="sl-SI" dirty="0"/>
              <a:t>Nasilje ≠ konflikt</a:t>
            </a:r>
          </a:p>
          <a:p>
            <a:endParaRPr lang="sl-SI" dirty="0"/>
          </a:p>
          <a:p>
            <a:r>
              <a:rPr lang="sl-SI" dirty="0">
                <a:solidFill>
                  <a:srgbClr val="00B050"/>
                </a:solidFill>
              </a:rPr>
              <a:t>Konflikt = normalen del odnosov </a:t>
            </a:r>
            <a:r>
              <a:rPr lang="sl-SI" dirty="0">
                <a:solidFill>
                  <a:srgbClr val="00B050"/>
                </a:solidFill>
                <a:sym typeface="Wingdings" panose="05000000000000000000" pitchFamily="2" charset="2"/>
              </a:rPr>
              <a:t> jih ne preprečujemo; učence učimo, kako jih reševati</a:t>
            </a:r>
          </a:p>
          <a:p>
            <a:r>
              <a:rPr lang="sl-SI" dirty="0">
                <a:solidFill>
                  <a:srgbClr val="C00000"/>
                </a:solidFill>
                <a:sym typeface="Wingdings" panose="05000000000000000000" pitchFamily="2" charset="2"/>
              </a:rPr>
              <a:t>Nasilje = nedopustno  ga preprečujemo; če se pojavi, ga ustavimo in preprečimo njegovo nadaljevanje / ponavljanje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sym typeface="Wingdings" panose="05000000000000000000" pitchFamily="2" charset="2"/>
              </a:rPr>
              <a:t>Kaj ni </a:t>
            </a:r>
            <a:r>
              <a:rPr lang="sl-SI" dirty="0" err="1">
                <a:sym typeface="Wingdings" panose="05000000000000000000" pitchFamily="2" charset="2"/>
              </a:rPr>
              <a:t>medvrstniško</a:t>
            </a:r>
            <a:r>
              <a:rPr lang="sl-SI" dirty="0">
                <a:sym typeface="Wingdings" panose="05000000000000000000" pitchFamily="2" charset="2"/>
              </a:rPr>
              <a:t> nasilje (MVN), čeprav tako deluje?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>
                <a:sym typeface="Wingdings" panose="05000000000000000000" pitchFamily="2" charset="2"/>
              </a:rPr>
              <a:t>primeri nenamernega fizičnega stika in nesreč, kjer je razvidno, da ni šlo za namerno dejanje (npr. pri uri športa, med odmorom, v času igre)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>
                <a:sym typeface="Wingdings" panose="05000000000000000000" pitchFamily="2" charset="2"/>
              </a:rPr>
              <a:t>impulzivni gibi učenca, ki izvirajo iz njegovih primanjkljajev oz. motenj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4943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04873B-8A94-2053-FAFB-AC766898D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 ustrezno delovanje je ključna ustrezna opredelitev dogodka – ZA KAJ GRE?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6B65840-7ED9-62AE-405D-8EEB10C75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792" y="1676849"/>
            <a:ext cx="10040008" cy="4512113"/>
          </a:xfrm>
        </p:spPr>
        <p:txBody>
          <a:bodyPr/>
          <a:lstStyle/>
          <a:p>
            <a:r>
              <a:rPr lang="sl-SI" dirty="0" err="1"/>
              <a:t>Bullying</a:t>
            </a:r>
            <a:r>
              <a:rPr lang="sl-SI" dirty="0"/>
              <a:t> (ustrahovanje, trpinčenje) – nasilje, kjer obvezno obstajajo:</a:t>
            </a:r>
          </a:p>
          <a:p>
            <a:pPr marL="457200" indent="-457200">
              <a:buFont typeface="+mj-lt"/>
              <a:buAutoNum type="arabicPeriod"/>
            </a:pPr>
            <a:r>
              <a:rPr lang="sl-SI" b="1" dirty="0">
                <a:solidFill>
                  <a:srgbClr val="FFC000"/>
                </a:solidFill>
              </a:rPr>
              <a:t>neravnovesje moči</a:t>
            </a:r>
          </a:p>
          <a:p>
            <a:pPr marL="457200" indent="-457200">
              <a:buFont typeface="+mj-lt"/>
              <a:buAutoNum type="arabicPeriod"/>
            </a:pPr>
            <a:r>
              <a:rPr lang="sl-SI" b="1" dirty="0">
                <a:solidFill>
                  <a:srgbClr val="FFC000"/>
                </a:solidFill>
              </a:rPr>
              <a:t>namernost</a:t>
            </a:r>
          </a:p>
          <a:p>
            <a:pPr marL="457200" indent="-457200">
              <a:buFont typeface="+mj-lt"/>
              <a:buAutoNum type="arabicPeriod"/>
            </a:pPr>
            <a:r>
              <a:rPr lang="sl-SI" b="1" dirty="0">
                <a:solidFill>
                  <a:srgbClr val="FFC000"/>
                </a:solidFill>
              </a:rPr>
              <a:t>ponavljanje</a:t>
            </a:r>
          </a:p>
          <a:p>
            <a:pPr marL="342900" indent="-342900">
              <a:buFontTx/>
              <a:buChar char="-"/>
            </a:pP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CB47024-0857-260D-7CC8-189FA297C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711" y="3784948"/>
            <a:ext cx="1902907" cy="2792405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25D6BCD7-B41E-4DBB-5DD4-FCF61D324EFD}"/>
              </a:ext>
            </a:extLst>
          </p:cNvPr>
          <p:cNvSpPr txBox="1"/>
          <p:nvPr/>
        </p:nvSpPr>
        <p:spPr>
          <a:xfrm>
            <a:off x="3415618" y="4165487"/>
            <a:ext cx="6970160" cy="193899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VAŠE MNENJE?</a:t>
            </a:r>
          </a:p>
          <a:p>
            <a:endParaRPr lang="sl-SI" sz="2000" i="1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Skupina deklet v šolski garderobi obstopi dekle – sošolko. </a:t>
            </a:r>
          </a:p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Veste, da so v preteklosti nekatera dekleta nad sošolko izvajala </a:t>
            </a:r>
            <a:r>
              <a:rPr lang="sl-SI" sz="2000" i="1" dirty="0" err="1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bullying</a:t>
            </a:r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, a zadnje čase se je situacija umirila. Občasno vidite le, da jo obstopijo.</a:t>
            </a:r>
          </a:p>
          <a:p>
            <a:r>
              <a:rPr lang="sl-SI" sz="2000" i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Je potrebno ukrepanje? </a:t>
            </a:r>
          </a:p>
        </p:txBody>
      </p:sp>
    </p:spTree>
    <p:extLst>
      <p:ext uri="{BB962C8B-B14F-4D97-AF65-F5344CB8AC3E}">
        <p14:creationId xmlns:p14="http://schemas.microsoft.com/office/powerpoint/2010/main" val="30941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CE7AFA-EBFA-F01D-471D-2A5471F2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narediti, če ob zaznavi dogodka ne vemo, za kaj gre?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C3E793-A3A8-EEE8-C057-2A87E48A0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sl-SI" dirty="0">
                <a:solidFill>
                  <a:srgbClr val="C00000"/>
                </a:solidFill>
              </a:rPr>
              <a:t>Ne začnimo ugotavljati dejanskega stanja na način, da izvedemo skupni pogovor z vpletenimi!</a:t>
            </a:r>
          </a:p>
          <a:p>
            <a:pPr marL="342900" indent="-342900">
              <a:buFontTx/>
              <a:buChar char="-"/>
            </a:pPr>
            <a:endParaRPr lang="sl-SI" dirty="0"/>
          </a:p>
          <a:p>
            <a:pPr marL="342900" indent="-342900">
              <a:buFontTx/>
              <a:buChar char="-"/>
            </a:pPr>
            <a:r>
              <a:rPr lang="sl-SI" dirty="0"/>
              <a:t>Bodimo pozorni na neverbalno govorico.</a:t>
            </a:r>
          </a:p>
          <a:p>
            <a:pPr marL="342900" indent="-342900">
              <a:buFontTx/>
              <a:buChar char="-"/>
            </a:pPr>
            <a:endParaRPr lang="sl-SI" dirty="0"/>
          </a:p>
          <a:p>
            <a:pPr marL="342900" indent="-342900">
              <a:buFontTx/>
              <a:buChar char="-"/>
            </a:pPr>
            <a:r>
              <a:rPr lang="sl-SI" dirty="0"/>
              <a:t>Ravnajmo, kot da gre za nasilje.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87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1E8836-1F7E-BABD-DF6F-C61A3E54E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Ob seznanitvi z dogodkom ravnajmo tako, da </a:t>
            </a:r>
            <a:r>
              <a:rPr lang="sl-SI" dirty="0">
                <a:solidFill>
                  <a:srgbClr val="00B050"/>
                </a:solidFill>
              </a:rPr>
              <a:t>ne izgubimo zaupanja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5ACD2D6-D7AA-41D3-413D-24F7C6A26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Če dogodek zaznamo sami:</a:t>
            </a:r>
          </a:p>
          <a:p>
            <a:pPr marL="342900" indent="-342900">
              <a:buFontTx/>
              <a:buChar char="-"/>
            </a:pPr>
            <a:r>
              <a:rPr lang="sl-SI" dirty="0"/>
              <a:t>ukrepajmo</a:t>
            </a:r>
          </a:p>
          <a:p>
            <a:pPr marL="342900" indent="-342900">
              <a:buFontTx/>
              <a:buChar char="-"/>
            </a:pPr>
            <a:r>
              <a:rPr lang="sl-SI" dirty="0"/>
              <a:t>obvestimo druge (če ocenimo, da takojšnje posredovanje ni potrebno, a ne vemo, ali je zadaj še kaj)</a:t>
            </a:r>
          </a:p>
          <a:p>
            <a:endParaRPr lang="sl-SI" dirty="0"/>
          </a:p>
          <a:p>
            <a:r>
              <a:rPr lang="sl-SI" dirty="0"/>
              <a:t>Če o dogodku izvemo, mu izvorno verjamemo (ne sodimo, ali je res ali ne, ne zmanjšujemo pomena ,…).</a:t>
            </a:r>
          </a:p>
          <a:p>
            <a:endParaRPr lang="sl-SI" dirty="0"/>
          </a:p>
          <a:p>
            <a:r>
              <a:rPr lang="sl-SI" dirty="0"/>
              <a:t>Učencev, ki o dogodku povedo kot opazovalci nasilja, ne označujemo kot „</a:t>
            </a:r>
            <a:r>
              <a:rPr lang="sl-SI" dirty="0" err="1"/>
              <a:t>tožibabe</a:t>
            </a:r>
            <a:r>
              <a:rPr lang="sl-SI" dirty="0"/>
              <a:t>“, temveč jih pohvalimo (načeloma brez javnega izpostavljanja).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342900" indent="-342900">
              <a:buFontTx/>
              <a:buChar char="-"/>
            </a:pPr>
            <a:endParaRPr lang="sl-SI" dirty="0"/>
          </a:p>
          <a:p>
            <a:pPr marL="342900" indent="-342900">
              <a:buFontTx/>
              <a:buChar char="-"/>
            </a:pPr>
            <a:endParaRPr lang="sl-SI" dirty="0"/>
          </a:p>
          <a:p>
            <a:pPr marL="342900" indent="-342900"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53469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81EB96-0464-74CC-B8C0-97F57D489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Vzpostavimo in vzdržujmo </a:t>
            </a:r>
            <a:r>
              <a:rPr lang="sl-SI" dirty="0">
                <a:solidFill>
                  <a:srgbClr val="00B050"/>
                </a:solidFill>
              </a:rPr>
              <a:t>vključujočo klimo </a:t>
            </a:r>
            <a:br>
              <a:rPr lang="sl-SI" dirty="0"/>
            </a:br>
            <a:r>
              <a:rPr lang="sl-SI" dirty="0"/>
              <a:t>(šolsko, razredno)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F18CAF8-1F0E-7686-8650-0B0CC65AC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Lasten </a:t>
            </a:r>
            <a:r>
              <a:rPr lang="sl-SI" b="1" dirty="0">
                <a:solidFill>
                  <a:srgbClr val="00B050"/>
                </a:solidFill>
              </a:rPr>
              <a:t>ZGLED</a:t>
            </a:r>
            <a:r>
              <a:rPr lang="sl-SI" dirty="0"/>
              <a:t>: odnos, vedenje, komunikacija do sodelavcev, učencev, staršev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Učencem </a:t>
            </a:r>
            <a:r>
              <a:rPr lang="sl-SI" b="1" dirty="0"/>
              <a:t>dajmo možnost, da sporočijo o nasilju</a:t>
            </a:r>
            <a:r>
              <a:rPr lang="sl-SI" dirty="0"/>
              <a:t>: varne točke, obisk svetovalne službe, nabiralniki ali spletni obrazec za sporočila učencev (tudi anonimna), oddelčni učenci promotorji nenasilja,…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dirty="0"/>
              <a:t>Jasno </a:t>
            </a:r>
            <a:r>
              <a:rPr lang="sl-SI" b="1" dirty="0"/>
              <a:t>razmejimo naloge in odgovornosti</a:t>
            </a:r>
            <a:r>
              <a:rPr lang="sl-SI" dirty="0"/>
              <a:t>:</a:t>
            </a:r>
          </a:p>
          <a:p>
            <a:pPr marL="1028700" lvl="1" indent="-342900">
              <a:buFont typeface="Arial Narrow" panose="020B0606020202030204" pitchFamily="34" charset="0"/>
              <a:buChar char="–"/>
            </a:pPr>
            <a:r>
              <a:rPr lang="sl-SI" dirty="0"/>
              <a:t>Nadzor, prepoznavanje nasilja in ukrepanje je v prvi vrsti odgovornost strokovnih delavcev;</a:t>
            </a:r>
          </a:p>
          <a:p>
            <a:pPr marL="1028700" lvl="1" indent="-342900">
              <a:buFont typeface="Arial Narrow" panose="020B0606020202030204" pitchFamily="34" charset="0"/>
              <a:buChar char="–"/>
            </a:pPr>
            <a:r>
              <a:rPr lang="sl-SI" dirty="0"/>
              <a:t>Učenci naj vedo, da tudi sami lahko veliko prispevajo k zmanjšanju nasilja (zlasti vloga opazovalcev)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b="1" dirty="0"/>
              <a:t>Redna obravnava </a:t>
            </a:r>
            <a:r>
              <a:rPr lang="sl-SI" dirty="0"/>
              <a:t>na oddelčnih učiteljskih zborih in učiteljskem zboru šole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r>
              <a:rPr lang="sl-SI" b="1" dirty="0"/>
              <a:t>Vzpostavitev skupine za preprečevanje MVN</a:t>
            </a:r>
          </a:p>
          <a:p>
            <a:pPr marL="342900" indent="-342900">
              <a:buFont typeface="Arial Narrow" panose="020B0606020202030204" pitchFamily="34" charset="0"/>
              <a:buChar char="–"/>
            </a:pPr>
            <a:endParaRPr lang="sl-SI" dirty="0"/>
          </a:p>
          <a:p>
            <a:pPr marL="342900" indent="-342900">
              <a:buFont typeface="Arial Narrow" panose="020B0606020202030204" pitchFamily="34" charset="0"/>
              <a:buChar char="–"/>
            </a:pPr>
            <a:endParaRPr lang="sl-SI" dirty="0"/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E7DBDFD8-E0DA-9DCB-5625-6711AD69168A}"/>
              </a:ext>
            </a:extLst>
          </p:cNvPr>
          <p:cNvSpPr/>
          <p:nvPr/>
        </p:nvSpPr>
        <p:spPr>
          <a:xfrm>
            <a:off x="7597422" y="967939"/>
            <a:ext cx="4097273" cy="849571"/>
          </a:xfrm>
          <a:prstGeom prst="cloudCallout">
            <a:avLst>
              <a:gd name="adj1" fmla="val -41028"/>
              <a:gd name="adj2" fmla="val -47359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  <a:latin typeface="Arial Narrow" panose="020B0606020202030204" pitchFamily="34" charset="0"/>
              </a:rPr>
              <a:t>predpogoj ZAUPANJA</a:t>
            </a:r>
          </a:p>
        </p:txBody>
      </p:sp>
    </p:spTree>
    <p:extLst>
      <p:ext uri="{BB962C8B-B14F-4D97-AF65-F5344CB8AC3E}">
        <p14:creationId xmlns:p14="http://schemas.microsoft.com/office/powerpoint/2010/main" val="425021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3943</TotalTime>
  <Words>1672</Words>
  <Application>Microsoft Office PowerPoint</Application>
  <PresentationFormat>Širokozaslonsko</PresentationFormat>
  <Paragraphs>173</Paragraphs>
  <Slides>24</Slides>
  <Notes>14</Notes>
  <HiddenSlides>2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24</vt:i4>
      </vt:variant>
    </vt:vector>
  </HeadingPairs>
  <TitlesOfParts>
    <vt:vector size="32" baseType="lpstr">
      <vt:lpstr>Aptos</vt:lpstr>
      <vt:lpstr>Arial</vt:lpstr>
      <vt:lpstr>Arial Narrow</vt:lpstr>
      <vt:lpstr>Calibri</vt:lpstr>
      <vt:lpstr>Calibri Light</vt:lpstr>
      <vt:lpstr>Wingdings</vt:lpstr>
      <vt:lpstr>Officeova tema</vt:lpstr>
      <vt:lpstr>Document</vt:lpstr>
      <vt:lpstr> Delovanje šole v primeru medvrstniškega nasilja</vt:lpstr>
      <vt:lpstr>PowerPointova predstavitev</vt:lpstr>
      <vt:lpstr>PowerPointova predstavitev</vt:lpstr>
      <vt:lpstr>1. ZAZNAVA DOGODKA / PRIMERA</vt:lpstr>
      <vt:lpstr>Za ustrezno delovanje je ključna ustrezna opredelitev dogodka – ZA KAJ GRE?</vt:lpstr>
      <vt:lpstr>Za ustrezno delovanje je ključna ustrezna opredelitev dogodka – ZA KAJ GRE?</vt:lpstr>
      <vt:lpstr>Kaj narediti, če ob zaznavi dogodka ne vemo, za kaj gre?</vt:lpstr>
      <vt:lpstr>Ob seznanitvi z dogodkom ravnajmo tako, da ne izgubimo zaupanja</vt:lpstr>
      <vt:lpstr>Vzpostavimo in vzdržujmo vključujočo klimo  (šolsko, razredno)</vt:lpstr>
      <vt:lpstr>2. NAČINI UKREPANJA  OB ZAZNANEM NASILJU OZ. USTRAHOVANJU</vt:lpstr>
      <vt:lpstr>Novela L ZOsn: sprememba strokovnih izrazov</vt:lpstr>
      <vt:lpstr>Intervencija ob zaznanem dogodku MVN / ustrahovanja vključuje več vrst ukrepov</vt:lpstr>
      <vt:lpstr>Vzgojne dejavnosti ob kršitvi – priporočila za izbor</vt:lpstr>
      <vt:lpstr>Primeri vzgojnih dejavnosti ob kršitvi</vt:lpstr>
      <vt:lpstr>3. NAVODILA ZA DELOVANJE OB ZAZNANEM NASILJU OZ. USTRAHOVANJU</vt:lpstr>
      <vt:lpstr>Shema ukrepanja ob zaznanem primeru nasilja / ustrahovanja</vt:lpstr>
      <vt:lpstr>Koraki takojšnje intervencije</vt:lpstr>
      <vt:lpstr>Koraki procesne intervencije</vt:lpstr>
      <vt:lpstr>Opazovalci igrajo ključno vlogo pri dinamiki nasilja</vt:lpstr>
      <vt:lpstr>4. SOS</vt:lpstr>
      <vt:lpstr>Pri ukrepanju nismo uspešni. Kaj naj naredimo?</vt:lpstr>
      <vt:lpstr>V navodilih najdete tudi:</vt:lpstr>
      <vt:lpstr>5. Priporočeno domače branje in poslušanje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BULLYING PREVENTION  -  EVALUATION OF PREVENTION PROGRAMS   What works &amp; what doesn’t &amp; what is promising</dc:title>
  <dc:creator>Bučar Aleš</dc:creator>
  <cp:lastModifiedBy>Maja Kamin</cp:lastModifiedBy>
  <cp:revision>123</cp:revision>
  <dcterms:created xsi:type="dcterms:W3CDTF">2024-11-11T10:25:05Z</dcterms:created>
  <dcterms:modified xsi:type="dcterms:W3CDTF">2025-09-23T07:03:40Z</dcterms:modified>
</cp:coreProperties>
</file>